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Lst>
  <p:sldSz cx="6858000" cy="9144000" type="screen4x3"/>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1470" y="-96"/>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B88A57-5527-495B-A47A-956620554937}" type="datetimeFigureOut">
              <a:rPr lang="en-US" smtClean="0"/>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3349463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B88A57-5527-495B-A47A-956620554937}" type="datetimeFigureOut">
              <a:rPr lang="en-US" smtClean="0"/>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749862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B88A57-5527-495B-A47A-956620554937}" type="datetimeFigureOut">
              <a:rPr lang="en-US" smtClean="0"/>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373144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B88A57-5527-495B-A47A-956620554937}" type="datetimeFigureOut">
              <a:rPr lang="en-US" smtClean="0"/>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2905504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B88A57-5527-495B-A47A-956620554937}" type="datetimeFigureOut">
              <a:rPr lang="en-US" smtClean="0"/>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1477044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B88A57-5527-495B-A47A-956620554937}" type="datetimeFigureOut">
              <a:rPr lang="en-US" smtClean="0"/>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311139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B88A57-5527-495B-A47A-956620554937}" type="datetimeFigureOut">
              <a:rPr lang="en-US" smtClean="0"/>
              <a:t>4/29/2013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1732005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B88A57-5527-495B-A47A-956620554937}" type="datetimeFigureOut">
              <a:rPr lang="en-US" smtClean="0"/>
              <a:t>4/29/2013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1908864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B88A57-5527-495B-A47A-956620554937}" type="datetimeFigureOut">
              <a:rPr lang="en-US" smtClean="0"/>
              <a:t>4/29/2013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4223435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B88A57-5527-495B-A47A-956620554937}" type="datetimeFigureOut">
              <a:rPr lang="en-US" smtClean="0"/>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3303572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B88A57-5527-495B-A47A-956620554937}" type="datetimeFigureOut">
              <a:rPr lang="en-US" smtClean="0"/>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10C792C-3654-4D7C-A5C1-07C1FBE908FE}" type="slidenum">
              <a:rPr lang="en-US" smtClean="0"/>
              <a:t>‹#›</a:t>
            </a:fld>
            <a:endParaRPr lang="en-US"/>
          </a:p>
        </p:txBody>
      </p:sp>
    </p:spTree>
    <p:extLst>
      <p:ext uri="{BB962C8B-B14F-4D97-AF65-F5344CB8AC3E}">
        <p14:creationId xmlns:p14="http://schemas.microsoft.com/office/powerpoint/2010/main" val="1448227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0B88A57-5527-495B-A47A-956620554937}" type="datetimeFigureOut">
              <a:rPr lang="en-US" smtClean="0"/>
              <a:t>4/29/2013</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10C792C-3654-4D7C-A5C1-07C1FBE908FE}" type="slidenum">
              <a:rPr lang="en-US" smtClean="0"/>
              <a:t>‹#›</a:t>
            </a:fld>
            <a:endParaRPr lang="en-US"/>
          </a:p>
        </p:txBody>
      </p:sp>
    </p:spTree>
    <p:extLst>
      <p:ext uri="{BB962C8B-B14F-4D97-AF65-F5344CB8AC3E}">
        <p14:creationId xmlns:p14="http://schemas.microsoft.com/office/powerpoint/2010/main" val="3259300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_rels/slide1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emf"/><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1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emf"/><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1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emf"/><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emf"/><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1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emf"/><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emf"/><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emf"/><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emf"/><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emf"/><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emf"/><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emf"/><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emf"/><Relationship Id="rId1" Type="http://schemas.openxmlformats.org/officeDocument/2006/relationships/slideLayout" Target="../slideLayouts/slideLayout2.xml"/><Relationship Id="rId4" Type="http://schemas.openxmlformats.org/officeDocument/2006/relationships/image" Target="../media/image3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66" name="Picture 30" descr="https://encrypted-tbn3.gstatic.com/images?q=tbn:ANd9GcTLtEPCspEw0cvLR0wtM8B97zyMNld4aOEQJPoD-NI0W7fhPkFhU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0469" y="6944451"/>
            <a:ext cx="2387532" cy="2103472"/>
          </a:xfrm>
          <a:prstGeom prst="rect">
            <a:avLst/>
          </a:prstGeom>
          <a:noFill/>
          <a:extLst>
            <a:ext uri="{909E8E84-426E-40DD-AFC4-6F175D3DCCD1}">
              <a14:hiddenFill xmlns:a14="http://schemas.microsoft.com/office/drawing/2010/main">
                <a:solidFill>
                  <a:srgbClr val="FFFFFF"/>
                </a:solidFill>
              </a14:hiddenFill>
            </a:ext>
          </a:extLst>
        </p:spPr>
      </p:pic>
      <p:pic>
        <p:nvPicPr>
          <p:cNvPr id="14364" name="Picture 28" descr="https://encrypted-tbn0.gstatic.com/images?q=tbn:ANd9GcQfYTG3MauzqVC3BJu91NraWGATfEWbVN2uUBKwh0ZtEHhrF5Q7e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24" y="6890606"/>
            <a:ext cx="2440249" cy="2143126"/>
          </a:xfrm>
          <a:prstGeom prst="rect">
            <a:avLst/>
          </a:prstGeom>
          <a:noFill/>
          <a:extLst>
            <a:ext uri="{909E8E84-426E-40DD-AFC4-6F175D3DCCD1}">
              <a14:hiddenFill xmlns:a14="http://schemas.microsoft.com/office/drawing/2010/main">
                <a:solidFill>
                  <a:srgbClr val="FFFFFF"/>
                </a:solidFill>
              </a14:hiddenFill>
            </a:ext>
          </a:extLst>
        </p:spPr>
      </p:pic>
      <p:pic>
        <p:nvPicPr>
          <p:cNvPr id="14360" name="Picture 24" descr="https://encrypted-tbn0.gstatic.com/images?q=tbn:ANd9GcQI6CQzLWJwyu4KntNfFs7QlqqN4w5iQp7bLTGKjp0braRgl6N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2273" y="5000669"/>
            <a:ext cx="2057400" cy="2228851"/>
          </a:xfrm>
          <a:prstGeom prst="rect">
            <a:avLst/>
          </a:prstGeom>
          <a:noFill/>
          <a:extLst>
            <a:ext uri="{909E8E84-426E-40DD-AFC4-6F175D3DCCD1}">
              <a14:hiddenFill xmlns:a14="http://schemas.microsoft.com/office/drawing/2010/main">
                <a:solidFill>
                  <a:srgbClr val="FFFFFF"/>
                </a:solidFill>
              </a14:hiddenFill>
            </a:ext>
          </a:extLst>
        </p:spPr>
      </p:pic>
      <p:pic>
        <p:nvPicPr>
          <p:cNvPr id="14356" name="Picture 20" descr="https://encrypted-tbn3.gstatic.com/images?q=tbn:ANd9GcSyWl3uhVP49IPidxJ0t7bsBluUQV20rKNIA6Ma22N2ert9L9c10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88950" y="1795732"/>
            <a:ext cx="1745853" cy="1647602"/>
          </a:xfrm>
          <a:prstGeom prst="rect">
            <a:avLst/>
          </a:prstGeom>
          <a:noFill/>
          <a:extLst>
            <a:ext uri="{909E8E84-426E-40DD-AFC4-6F175D3DCCD1}">
              <a14:hiddenFill xmlns:a14="http://schemas.microsoft.com/office/drawing/2010/main">
                <a:solidFill>
                  <a:srgbClr val="FFFFFF"/>
                </a:solidFill>
              </a14:hiddenFill>
            </a:ext>
          </a:extLst>
        </p:spPr>
      </p:pic>
      <p:pic>
        <p:nvPicPr>
          <p:cNvPr id="14352" name="Picture 16" descr="https://encrypted-tbn3.gstatic.com/images?q=tbn:ANd9GcTHooPr0Rgq0MMPf7ooqsPBjkmvie8bgp2i26okugHJb9EvsKPP"/>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15428" y="3443334"/>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14350" name="Picture 14" descr="https://encrypted-tbn2.gstatic.com/images?q=tbn:ANd9GcSP1o8hqho6OzMq_ko9xOtd6Cr_lZNTjOqAAdA-mE-gqsA7yFWVP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00" y="3406011"/>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14348" name="Picture 12" descr="https://encrypted-tbn2.gstatic.com/images?q=tbn:ANd9GcTsYBAyhe_w2OAJl4J0Ow-ESkkqH3qUr7ejFbdYS8LP_lmIU8r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21000" y="1771694"/>
            <a:ext cx="2619375" cy="1671639"/>
          </a:xfrm>
          <a:prstGeom prst="rect">
            <a:avLst/>
          </a:prstGeom>
          <a:noFill/>
          <a:extLst>
            <a:ext uri="{909E8E84-426E-40DD-AFC4-6F175D3DCCD1}">
              <a14:hiddenFill xmlns:a14="http://schemas.microsoft.com/office/drawing/2010/main">
                <a:solidFill>
                  <a:srgbClr val="FFFFFF"/>
                </a:solidFill>
              </a14:hiddenFill>
            </a:ext>
          </a:extLst>
        </p:spPr>
      </p:pic>
      <p:pic>
        <p:nvPicPr>
          <p:cNvPr id="14346" name="Picture 10" descr="https://encrypted-tbn0.gstatic.com/images?q=tbn:ANd9GcQrTFYMuH68Q-Uwn9CBnGL25PPiddCsiKbftK1uI0Dy9ego2j5j"/>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500" y="1843132"/>
            <a:ext cx="2857500" cy="1600201"/>
          </a:xfrm>
          <a:prstGeom prst="rect">
            <a:avLst/>
          </a:prstGeom>
          <a:noFill/>
          <a:extLst>
            <a:ext uri="{909E8E84-426E-40DD-AFC4-6F175D3DCCD1}">
              <a14:hiddenFill xmlns:a14="http://schemas.microsoft.com/office/drawing/2010/main">
                <a:solidFill>
                  <a:srgbClr val="FFFFFF"/>
                </a:solidFill>
              </a14:hiddenFill>
            </a:ext>
          </a:extLst>
        </p:spPr>
      </p:pic>
      <p:pic>
        <p:nvPicPr>
          <p:cNvPr id="14344" name="Picture 8" descr="https://encrypted-tbn1.gstatic.com/images?q=tbn:ANd9GcTHuTw2gcbmozaMmq5Ea6NgI_wOw_LtQa7Pf8QZlIv478KuPWL44Q"/>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00850" y="64319"/>
            <a:ext cx="2828925" cy="1778814"/>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https://encrypted-tbn2.gstatic.com/images?q=tbn:ANd9GcScIGFFmmxCzQ1GukH7ETXi09W61wdjfAvDx2cjRhz-3nzKLZi8SQ"/>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82576" y="64319"/>
            <a:ext cx="2628900" cy="1778813"/>
          </a:xfrm>
          <a:prstGeom prst="rect">
            <a:avLst/>
          </a:prstGeom>
          <a:noFill/>
          <a:extLst>
            <a:ext uri="{909E8E84-426E-40DD-AFC4-6F175D3DCCD1}">
              <a14:hiddenFill xmlns:a14="http://schemas.microsoft.com/office/drawing/2010/main">
                <a:solidFill>
                  <a:srgbClr val="FFFFFF"/>
                </a:solidFill>
              </a14:hiddenFill>
            </a:ext>
          </a:extLst>
        </p:spPr>
      </p:pic>
      <p:pic>
        <p:nvPicPr>
          <p:cNvPr id="14338" name="Picture 2" descr="https://encrypted-tbn1.gstatic.com/images?q=tbn:ANd9GcQiZW-pnaL_3jeHeCgOOqYGspcjzguz9BOP6sI8Vx9tc6xQvfs2Vw"/>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500" y="64319"/>
            <a:ext cx="2533650" cy="1809750"/>
          </a:xfrm>
          <a:prstGeom prst="rect">
            <a:avLst/>
          </a:prstGeom>
          <a:noFill/>
          <a:extLst>
            <a:ext uri="{909E8E84-426E-40DD-AFC4-6F175D3DCCD1}">
              <a14:hiddenFill xmlns:a14="http://schemas.microsoft.com/office/drawing/2010/main">
                <a:solidFill>
                  <a:srgbClr val="FFFFFF"/>
                </a:solidFill>
              </a14:hiddenFill>
            </a:ext>
          </a:extLst>
        </p:spPr>
      </p:pic>
      <p:pic>
        <p:nvPicPr>
          <p:cNvPr id="14340" name="Picture 4" descr="https://encrypted-tbn1.gstatic.com/images?q=tbn:ANd9GcTCS4_eSCVNaskjJVxRtBGMAvw4aGL_h8SM4e8yNt7QUbhmEm1APw"/>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15149" y="3443333"/>
            <a:ext cx="2714626" cy="1839582"/>
          </a:xfrm>
          <a:prstGeom prst="rect">
            <a:avLst/>
          </a:prstGeom>
          <a:noFill/>
          <a:extLst>
            <a:ext uri="{909E8E84-426E-40DD-AFC4-6F175D3DCCD1}">
              <a14:hiddenFill xmlns:a14="http://schemas.microsoft.com/office/drawing/2010/main">
                <a:solidFill>
                  <a:srgbClr val="FFFFFF"/>
                </a:solidFill>
              </a14:hiddenFill>
            </a:ext>
          </a:extLst>
        </p:spPr>
      </p:pic>
      <p:pic>
        <p:nvPicPr>
          <p:cNvPr id="14354" name="Picture 18" descr="https://encrypted-tbn1.gstatic.com/images?q=tbn:ANd9GcSZhQPibCKYZGnkheprR-z5QEe_jXWRUaD-2ga794cL-uLHVQKDhA"/>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3500" y="5147531"/>
            <a:ext cx="2619375" cy="1743075"/>
          </a:xfrm>
          <a:prstGeom prst="rect">
            <a:avLst/>
          </a:prstGeom>
          <a:noFill/>
          <a:extLst>
            <a:ext uri="{909E8E84-426E-40DD-AFC4-6F175D3DCCD1}">
              <a14:hiddenFill xmlns:a14="http://schemas.microsoft.com/office/drawing/2010/main">
                <a:solidFill>
                  <a:srgbClr val="FFFFFF"/>
                </a:solidFill>
              </a14:hiddenFill>
            </a:ext>
          </a:extLst>
        </p:spPr>
      </p:pic>
      <p:pic>
        <p:nvPicPr>
          <p:cNvPr id="14358" name="Picture 22" descr="https://encrypted-tbn0.gstatic.com/images?q=tbn:ANd9GcR7t67cKrEji-M8db_uc4VITOiMMtsoHJdfrTQ4M4MGdH2CGZId"/>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320203" y="5205458"/>
            <a:ext cx="2514600" cy="1819275"/>
          </a:xfrm>
          <a:prstGeom prst="rect">
            <a:avLst/>
          </a:prstGeom>
          <a:noFill/>
          <a:extLst>
            <a:ext uri="{909E8E84-426E-40DD-AFC4-6F175D3DCCD1}">
              <a14:hiddenFill xmlns:a14="http://schemas.microsoft.com/office/drawing/2010/main">
                <a:solidFill>
                  <a:srgbClr val="FFFFFF"/>
                </a:solidFill>
              </a14:hiddenFill>
            </a:ext>
          </a:extLst>
        </p:spPr>
      </p:pic>
      <p:pic>
        <p:nvPicPr>
          <p:cNvPr id="14362" name="Picture 26" descr="https://encrypted-tbn3.gstatic.com/images?q=tbn:ANd9GcT1Jil08HI62n3w8leUwxaj-r8dEKerSqpJ8TlxQk6Ker8FtyTq"/>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62775" y="6890606"/>
            <a:ext cx="2667000" cy="2211162"/>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46135" y="119743"/>
            <a:ext cx="6822211" cy="1754326"/>
          </a:xfrm>
          <a:prstGeom prst="rect">
            <a:avLst/>
          </a:prstGeom>
          <a:noFill/>
        </p:spPr>
        <p:txBody>
          <a:bodyPr wrap="squar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 Calendar of Philadelphia’s </a:t>
            </a: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en-US" sz="5400" b="0"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Phinest</a:t>
            </a: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7" name="Rectangle 6"/>
          <p:cNvSpPr/>
          <p:nvPr/>
        </p:nvSpPr>
        <p:spPr>
          <a:xfrm>
            <a:off x="1366541" y="1874069"/>
            <a:ext cx="4158574" cy="461665"/>
          </a:xfrm>
          <a:prstGeom prst="rect">
            <a:avLst/>
          </a:prstGeom>
          <a:noFill/>
        </p:spPr>
        <p:txBody>
          <a:bodyPr wrap="none" lIns="91440" tIns="45720" rIns="91440" bIns="45720">
            <a:spAutoFit/>
          </a:bodyPr>
          <a:lstStyle/>
          <a:p>
            <a:pPr algn="ctr"/>
            <a:r>
              <a:rPr lang="en-US" sz="2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2013-2014 school year calendar</a:t>
            </a:r>
            <a:endParaRPr lang="en-US" sz="2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42099425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516681788"/>
              </p:ext>
            </p:extLst>
          </p:nvPr>
        </p:nvGraphicFramePr>
        <p:xfrm>
          <a:off x="304800" y="4267200"/>
          <a:ext cx="6210302" cy="4582028"/>
        </p:xfrm>
        <a:graphic>
          <a:graphicData uri="http://schemas.openxmlformats.org/drawingml/2006/table">
            <a:tbl>
              <a:tblPr firstRow="1" firstCol="1" lastRow="1" lastCol="1" bandRow="1" bandCol="1"/>
              <a:tblGrid>
                <a:gridCol w="762002"/>
                <a:gridCol w="323845"/>
                <a:gridCol w="514355"/>
                <a:gridCol w="914400"/>
                <a:gridCol w="990600"/>
                <a:gridCol w="914400"/>
                <a:gridCol w="914400"/>
                <a:gridCol w="876300"/>
              </a:tblGrid>
              <a:tr h="253340">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06679">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February 2014</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69032">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354676">
                <a:tc>
                  <a:txBody>
                    <a:bodyPr/>
                    <a:lstStyle/>
                    <a:p>
                      <a:pPr marL="0" marR="0">
                        <a:spcBef>
                          <a:spcPts val="0"/>
                        </a:spcBef>
                        <a:spcAft>
                          <a:spcPts val="0"/>
                        </a:spcAft>
                      </a:pPr>
                      <a:r>
                        <a:rPr lang="en-US" sz="1100">
                          <a:effectLst/>
                          <a:latin typeface="Verdana"/>
                          <a:ea typeface="Times New Roman"/>
                          <a:cs typeface="Arial"/>
                        </a:rPr>
                        <a:t> </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dirty="0">
                          <a:effectLst/>
                          <a:latin typeface="Verdana"/>
                          <a:ea typeface="Times New Roman"/>
                          <a:cs typeface="Arial"/>
                        </a:rPr>
                        <a:t> </a:t>
                      </a:r>
                      <a:endParaRPr lang="en-US" sz="700" dirty="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cs typeface="Arial"/>
                        </a:rPr>
                        <a:t> </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 </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 </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cs typeface="Arial"/>
                        </a:rPr>
                        <a:t>1</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6225">
                <a:tc>
                  <a:txBody>
                    <a:bodyPr/>
                    <a:lstStyle/>
                    <a:p>
                      <a:pPr marL="0" marR="0">
                        <a:spcBef>
                          <a:spcPts val="0"/>
                        </a:spcBef>
                        <a:spcAft>
                          <a:spcPts val="0"/>
                        </a:spcAft>
                      </a:pPr>
                      <a:r>
                        <a:rPr lang="en-US" sz="1100">
                          <a:effectLst/>
                          <a:latin typeface="Verdana"/>
                          <a:ea typeface="Times New Roman"/>
                          <a:cs typeface="Arial"/>
                        </a:rPr>
                        <a:t>2</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cs typeface="Arial"/>
                        </a:rPr>
                        <a:t>3</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dirty="0">
                          <a:effectLst/>
                          <a:latin typeface="Verdana"/>
                          <a:ea typeface="Times New Roman"/>
                          <a:cs typeface="Arial"/>
                        </a:rPr>
                        <a:t>4</a:t>
                      </a:r>
                      <a:endParaRPr lang="en-US" sz="700" dirty="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5</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6</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7</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cs typeface="Arial"/>
                        </a:rPr>
                        <a:t>8</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spcBef>
                          <a:spcPts val="0"/>
                        </a:spcBef>
                        <a:spcAft>
                          <a:spcPts val="0"/>
                        </a:spcAft>
                      </a:pPr>
                      <a:r>
                        <a:rPr lang="en-US" sz="1100">
                          <a:effectLst/>
                          <a:latin typeface="Verdana"/>
                          <a:ea typeface="Times New Roman"/>
                          <a:cs typeface="Arial"/>
                        </a:rPr>
                        <a:t>9</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cs typeface="Arial"/>
                        </a:rPr>
                        <a:t>10</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cs typeface="Arial"/>
                        </a:rPr>
                        <a:t>11</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12</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13</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14</a:t>
                      </a:r>
                      <a:endParaRPr lang="en-US" sz="700">
                        <a:effectLst/>
                        <a:latin typeface="Century Gothic"/>
                        <a:ea typeface="Times New Roman"/>
                        <a:cs typeface="Arial"/>
                      </a:endParaRPr>
                    </a:p>
                    <a:p>
                      <a:pPr marL="0" marR="0">
                        <a:spcBef>
                          <a:spcPts val="0"/>
                        </a:spcBef>
                        <a:spcAft>
                          <a:spcPts val="0"/>
                        </a:spcAft>
                      </a:pPr>
                      <a:r>
                        <a:rPr lang="en-US" sz="700">
                          <a:effectLst/>
                          <a:latin typeface="Verdana"/>
                          <a:ea typeface="Times New Roman"/>
                          <a:cs typeface="Arial"/>
                        </a:rPr>
                        <a:t>Valentine’s Day</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cs typeface="Arial"/>
                        </a:rPr>
                        <a:t>15</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a:txBody>
                    <a:bodyPr/>
                    <a:lstStyle/>
                    <a:p>
                      <a:pPr marL="0" marR="0">
                        <a:spcBef>
                          <a:spcPts val="0"/>
                        </a:spcBef>
                        <a:spcAft>
                          <a:spcPts val="0"/>
                        </a:spcAft>
                      </a:pPr>
                      <a:r>
                        <a:rPr lang="en-US" sz="1100">
                          <a:effectLst/>
                          <a:latin typeface="Verdana"/>
                          <a:ea typeface="Times New Roman"/>
                          <a:cs typeface="Arial"/>
                        </a:rPr>
                        <a:t>16</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cs typeface="Arial"/>
                        </a:rPr>
                        <a:t>17</a:t>
                      </a:r>
                      <a:endParaRPr lang="en-US" sz="700">
                        <a:effectLst/>
                        <a:latin typeface="Century Gothic"/>
                        <a:ea typeface="Times New Roman"/>
                        <a:cs typeface="Arial"/>
                      </a:endParaRPr>
                    </a:p>
                    <a:p>
                      <a:pPr marL="0" marR="0">
                        <a:spcBef>
                          <a:spcPts val="0"/>
                        </a:spcBef>
                        <a:spcAft>
                          <a:spcPts val="0"/>
                        </a:spcAft>
                      </a:pPr>
                      <a:r>
                        <a:rPr lang="en-US" sz="700">
                          <a:effectLst/>
                          <a:latin typeface="Verdana"/>
                          <a:ea typeface="Times New Roman"/>
                        </a:rPr>
                        <a:t>Presidents' 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cs typeface="Arial"/>
                        </a:rPr>
                        <a:t>18</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19</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20</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21</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cs typeface="Arial"/>
                        </a:rPr>
                        <a:t>22</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spcBef>
                          <a:spcPts val="0"/>
                        </a:spcBef>
                        <a:spcAft>
                          <a:spcPts val="0"/>
                        </a:spcAft>
                      </a:pPr>
                      <a:r>
                        <a:rPr lang="en-US" sz="1100">
                          <a:effectLst/>
                          <a:latin typeface="Verdana"/>
                          <a:ea typeface="Times New Roman"/>
                          <a:cs typeface="Arial"/>
                        </a:rPr>
                        <a:t>23</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cs typeface="Arial"/>
                        </a:rPr>
                        <a:t>24</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cs typeface="Arial"/>
                        </a:rPr>
                        <a:t>25</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26</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27</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28</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4676">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921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399"/>
            <a:ext cx="6477000" cy="4043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s://encrypted-tbn2.gstatic.com/images?q=tbn:ANd9GcRZCRVe_XC8c00_6EVEwGj7ZsaF1CRZgzlTT2pqtNIOEWQoCKbut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991" y="2186780"/>
            <a:ext cx="1562587" cy="1803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s://encrypted-tbn2.gstatic.com/images?q=tbn:ANd9GcQBGXpoDtgHTTej1UJRYKKPpcktJ0KPliU8BUpp2I0-PULdFfBu"/>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291" y="258762"/>
            <a:ext cx="1562587" cy="1828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49997" y="76200"/>
            <a:ext cx="4527003" cy="4154983"/>
          </a:xfrm>
          <a:prstGeom prst="rect">
            <a:avLst/>
          </a:prstGeom>
          <a:noFill/>
        </p:spPr>
        <p:txBody>
          <a:bodyPr wrap="square" rtlCol="0">
            <a:spAutoFit/>
          </a:bodyPr>
          <a:lstStyle/>
          <a:p>
            <a:pPr algn="ctr"/>
            <a:r>
              <a:rPr lang="en-US" sz="2400" dirty="0">
                <a:solidFill>
                  <a:schemeClr val="bg1"/>
                </a:solidFill>
              </a:rPr>
              <a:t>Meek Mill started his rap career doing underground shows in Philly </a:t>
            </a:r>
            <a:r>
              <a:rPr lang="en-US" sz="2400" dirty="0" smtClean="0">
                <a:solidFill>
                  <a:schemeClr val="bg1"/>
                </a:solidFill>
              </a:rPr>
              <a:t>until </a:t>
            </a:r>
            <a:r>
              <a:rPr lang="en-US" sz="2400" dirty="0">
                <a:solidFill>
                  <a:schemeClr val="bg1"/>
                </a:solidFill>
              </a:rPr>
              <a:t>he was discovered by 2 record labels. His </a:t>
            </a:r>
            <a:r>
              <a:rPr lang="en-US" sz="2400" dirty="0" smtClean="0">
                <a:solidFill>
                  <a:schemeClr val="bg1"/>
                </a:solidFill>
              </a:rPr>
              <a:t>mix tapes </a:t>
            </a:r>
            <a:r>
              <a:rPr lang="en-US" sz="2400" dirty="0">
                <a:solidFill>
                  <a:schemeClr val="bg1"/>
                </a:solidFill>
              </a:rPr>
              <a:t>include collaborations with famous rappers such as T.I., Drake, and Rick Ross.</a:t>
            </a:r>
          </a:p>
          <a:p>
            <a:pPr algn="ctr"/>
            <a:r>
              <a:rPr lang="en-US" sz="2400" dirty="0">
                <a:solidFill>
                  <a:schemeClr val="bg1"/>
                </a:solidFill>
              </a:rPr>
              <a:t>Patti LaBelle  is the lead singer of a band called LaBelle, which was the first black group to land the cover of </a:t>
            </a:r>
            <a:r>
              <a:rPr lang="en-US" sz="2400" i="1" dirty="0">
                <a:solidFill>
                  <a:schemeClr val="bg1"/>
                </a:solidFill>
              </a:rPr>
              <a:t>Rolling Stone </a:t>
            </a:r>
            <a:r>
              <a:rPr lang="en-US" sz="2400" dirty="0">
                <a:solidFill>
                  <a:schemeClr val="bg1"/>
                </a:solidFill>
              </a:rPr>
              <a:t>magazine.</a:t>
            </a:r>
          </a:p>
        </p:txBody>
      </p:sp>
    </p:spTree>
    <p:extLst>
      <p:ext uri="{BB962C8B-B14F-4D97-AF65-F5344CB8AC3E}">
        <p14:creationId xmlns:p14="http://schemas.microsoft.com/office/powerpoint/2010/main" val="38087651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94874979"/>
              </p:ext>
            </p:extLst>
          </p:nvPr>
        </p:nvGraphicFramePr>
        <p:xfrm>
          <a:off x="381000" y="4495800"/>
          <a:ext cx="6172200" cy="4151619"/>
        </p:xfrm>
        <a:graphic>
          <a:graphicData uri="http://schemas.openxmlformats.org/drawingml/2006/table">
            <a:tbl>
              <a:tblPr firstRow="1" firstCol="1" lastRow="1" lastCol="1" bandRow="1" bandCol="1"/>
              <a:tblGrid>
                <a:gridCol w="800100"/>
                <a:gridCol w="279085"/>
                <a:gridCol w="559115"/>
                <a:gridCol w="914400"/>
                <a:gridCol w="838200"/>
                <a:gridCol w="990600"/>
                <a:gridCol w="914400"/>
                <a:gridCol w="876300"/>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March 2014</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54794">
                <a:tc>
                  <a:txBody>
                    <a:bodyPr/>
                    <a:lstStyle/>
                    <a:p>
                      <a:pPr marL="0" marR="0">
                        <a:spcBef>
                          <a:spcPts val="0"/>
                        </a:spcBef>
                        <a:spcAft>
                          <a:spcPts val="0"/>
                        </a:spcAft>
                      </a:pPr>
                      <a:r>
                        <a:rPr lang="en-US" sz="1100">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31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effectLst/>
                          <a:latin typeface="Verdana"/>
                          <a:ea typeface="Times New Roman"/>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4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7011"/>
            <a:ext cx="6477000" cy="4207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52400" y="421481"/>
            <a:ext cx="4572000" cy="1754326"/>
          </a:xfrm>
          <a:prstGeom prst="rect">
            <a:avLst/>
          </a:prstGeom>
          <a:noFill/>
        </p:spPr>
        <p:txBody>
          <a:bodyPr wrap="square" rtlCol="0">
            <a:spAutoFit/>
          </a:bodyPr>
          <a:lstStyle/>
          <a:p>
            <a:pPr algn="ctr"/>
            <a:r>
              <a:rPr lang="en-US" dirty="0" smtClean="0">
                <a:solidFill>
                  <a:schemeClr val="bg1"/>
                </a:solidFill>
              </a:rPr>
              <a:t>Noam Chomsky is often called the father of modern linguistics.  He is the creator of  the Chomsky hierarchy and the universal grammar theory. He has written over 100 books. His favorite thing to write about is political criticisms.  </a:t>
            </a:r>
          </a:p>
        </p:txBody>
      </p:sp>
      <p:pic>
        <p:nvPicPr>
          <p:cNvPr id="4098" name="Picture 2" descr="https://encrypted-tbn0.gstatic.com/images?q=tbn:ANd9GcQbWznjqZ2CSCt0l7fgclIj2vb--nJTH3VOK2ZZkqB4UD2jVQqNe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5582" y="353784"/>
            <a:ext cx="1681418" cy="209968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encrypted-tbn0.gstatic.com/images?q=tbn:ANd9GcQCjHB4AUpejP_Cw7ZYsoLf5Y_1bLckO8Vlj_QUIkYRykv63LRI"/>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441" y="2175807"/>
            <a:ext cx="1697959" cy="21049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05000" y="2403471"/>
            <a:ext cx="4724400" cy="2031325"/>
          </a:xfrm>
          <a:prstGeom prst="rect">
            <a:avLst/>
          </a:prstGeom>
          <a:noFill/>
        </p:spPr>
        <p:txBody>
          <a:bodyPr wrap="square" rtlCol="0">
            <a:spAutoFit/>
          </a:bodyPr>
          <a:lstStyle/>
          <a:p>
            <a:pPr algn="ctr"/>
            <a:r>
              <a:rPr lang="en-US" dirty="0">
                <a:solidFill>
                  <a:schemeClr val="bg1"/>
                </a:solidFill>
              </a:rPr>
              <a:t>Louisa May Alcott started her writing career by writing poetry and short stories that were published in popular magazines.  At age 35, she wrote Little Women, and based one of the characters off of herself.  The book was tremendously successful and is still considered to be a classic novel today. </a:t>
            </a:r>
          </a:p>
        </p:txBody>
      </p:sp>
    </p:spTree>
    <p:extLst>
      <p:ext uri="{BB962C8B-B14F-4D97-AF65-F5344CB8AC3E}">
        <p14:creationId xmlns:p14="http://schemas.microsoft.com/office/powerpoint/2010/main" val="4941919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125993512"/>
              </p:ext>
            </p:extLst>
          </p:nvPr>
        </p:nvGraphicFramePr>
        <p:xfrm>
          <a:off x="381000" y="4572000"/>
          <a:ext cx="6172200" cy="4151619"/>
        </p:xfrm>
        <a:graphic>
          <a:graphicData uri="http://schemas.openxmlformats.org/drawingml/2006/table">
            <a:tbl>
              <a:tblPr firstRow="1" firstCol="1" lastRow="1" lastCol="1" bandRow="1" bandCol="1"/>
              <a:tblGrid>
                <a:gridCol w="800100"/>
                <a:gridCol w="279085"/>
                <a:gridCol w="482915"/>
                <a:gridCol w="914400"/>
                <a:gridCol w="914400"/>
                <a:gridCol w="914400"/>
                <a:gridCol w="990600"/>
                <a:gridCol w="876300"/>
              </a:tblGrid>
              <a:tr h="324853">
                <a:tc gridSpan="2">
                  <a:txBody>
                    <a:bodyPr/>
                    <a:lstStyle/>
                    <a:p>
                      <a:endParaRPr lang="en-US" sz="700" dirty="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April </a:t>
                      </a:r>
                      <a:endParaRPr lang="en-US" sz="900">
                        <a:effectLst/>
                        <a:latin typeface="Times New Roman"/>
                        <a:ea typeface="Times New Roman"/>
                      </a:endParaRPr>
                    </a:p>
                    <a:p>
                      <a:pPr marL="0" marR="0" algn="ctr">
                        <a:lnSpc>
                          <a:spcPct val="115000"/>
                        </a:lnSpc>
                        <a:spcBef>
                          <a:spcPts val="0"/>
                        </a:spcBef>
                        <a:spcAft>
                          <a:spcPts val="0"/>
                        </a:spcAft>
                      </a:pPr>
                      <a:r>
                        <a:rPr lang="en-US" sz="1300" b="1">
                          <a:effectLst/>
                          <a:latin typeface="Verdana"/>
                          <a:ea typeface="Times New Roman"/>
                          <a:cs typeface="Century Gothic"/>
                        </a:rPr>
                        <a:t>2014</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dirty="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54794">
                <a:tc>
                  <a:txBody>
                    <a:bodyPr/>
                    <a:lstStyle/>
                    <a:p>
                      <a:pPr marL="0" marR="0">
                        <a:spcBef>
                          <a:spcPts val="0"/>
                        </a:spcBef>
                        <a:spcAft>
                          <a:spcPts val="0"/>
                        </a:spcAft>
                      </a:pPr>
                      <a:r>
                        <a:rPr lang="en-US" sz="1100">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18</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Good Friday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20</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Easter</a:t>
                      </a:r>
                      <a:r>
                        <a:rPr lang="en-US" sz="1100">
                          <a:effectLst/>
                          <a:latin typeface="Verdana"/>
                          <a:ea typeface="Times New Roman"/>
                        </a:rPr>
                        <a:t> </a:t>
                      </a:r>
                      <a:r>
                        <a:rPr lang="en-US" sz="700">
                          <a:effectLst/>
                          <a:latin typeface="Verdana"/>
                          <a:ea typeface="Times New Roman"/>
                        </a:rPr>
                        <a:t>Sunday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126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30" y="152400"/>
            <a:ext cx="65532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1" y="304800"/>
            <a:ext cx="1631926" cy="22075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5455"/>
          <a:stretch/>
        </p:blipFill>
        <p:spPr bwMode="auto">
          <a:xfrm>
            <a:off x="4786324" y="304800"/>
            <a:ext cx="1631926" cy="216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786" y="2324100"/>
            <a:ext cx="245110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1999" y="2305231"/>
            <a:ext cx="2060575"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36726" y="196635"/>
            <a:ext cx="2849597" cy="2554545"/>
          </a:xfrm>
          <a:prstGeom prst="rect">
            <a:avLst/>
          </a:prstGeom>
          <a:noFill/>
        </p:spPr>
        <p:txBody>
          <a:bodyPr wrap="square" rtlCol="0">
            <a:spAutoFit/>
          </a:bodyPr>
          <a:lstStyle/>
          <a:p>
            <a:pPr algn="ctr"/>
            <a:r>
              <a:rPr lang="en-US" sz="2000" dirty="0" smtClean="0">
                <a:solidFill>
                  <a:schemeClr val="bg1"/>
                </a:solidFill>
              </a:rPr>
              <a:t>Joe </a:t>
            </a:r>
            <a:r>
              <a:rPr lang="en-US" sz="2000" dirty="0" smtClean="0">
                <a:solidFill>
                  <a:schemeClr val="bg1"/>
                </a:solidFill>
              </a:rPr>
              <a:t>“Curly” </a:t>
            </a:r>
            <a:r>
              <a:rPr lang="en-US" sz="2000" dirty="0" err="1" smtClean="0">
                <a:solidFill>
                  <a:schemeClr val="bg1"/>
                </a:solidFill>
              </a:rPr>
              <a:t>DeRita</a:t>
            </a:r>
            <a:r>
              <a:rPr lang="en-US" sz="2000" dirty="0" smtClean="0">
                <a:solidFill>
                  <a:schemeClr val="bg1"/>
                </a:solidFill>
              </a:rPr>
              <a:t> was an </a:t>
            </a:r>
            <a:r>
              <a:rPr lang="en-US" sz="2000" dirty="0" smtClean="0">
                <a:solidFill>
                  <a:schemeClr val="bg1"/>
                </a:solidFill>
              </a:rPr>
              <a:t>American comedian</a:t>
            </a:r>
            <a:r>
              <a:rPr lang="en-US" sz="2000" dirty="0" smtClean="0">
                <a:solidFill>
                  <a:schemeClr val="bg1"/>
                </a:solidFill>
              </a:rPr>
              <a:t>, best known as the “sixth” </a:t>
            </a:r>
            <a:r>
              <a:rPr lang="en-US" sz="2000" dirty="0" smtClean="0">
                <a:solidFill>
                  <a:schemeClr val="bg1"/>
                </a:solidFill>
              </a:rPr>
              <a:t>member </a:t>
            </a:r>
            <a:r>
              <a:rPr lang="en-US" sz="2000" dirty="0" smtClean="0">
                <a:solidFill>
                  <a:schemeClr val="bg1"/>
                </a:solidFill>
              </a:rPr>
              <a:t>of the Three Stooges. He started </a:t>
            </a:r>
            <a:r>
              <a:rPr lang="en-US" sz="2000" dirty="0" smtClean="0">
                <a:solidFill>
                  <a:schemeClr val="bg1"/>
                </a:solidFill>
              </a:rPr>
              <a:t>out </a:t>
            </a:r>
            <a:r>
              <a:rPr lang="en-US" sz="2000" dirty="0" smtClean="0">
                <a:solidFill>
                  <a:schemeClr val="bg1"/>
                </a:solidFill>
              </a:rPr>
              <a:t>in burlesque and eventually gained </a:t>
            </a:r>
            <a:r>
              <a:rPr lang="en-US" sz="2000" dirty="0" smtClean="0">
                <a:solidFill>
                  <a:schemeClr val="bg1"/>
                </a:solidFill>
              </a:rPr>
              <a:t>fame </a:t>
            </a:r>
            <a:r>
              <a:rPr lang="en-US" sz="2000" dirty="0" smtClean="0">
                <a:solidFill>
                  <a:schemeClr val="bg1"/>
                </a:solidFill>
              </a:rPr>
              <a:t>as a comedian. </a:t>
            </a:r>
            <a:r>
              <a:rPr lang="en-US" sz="2000" dirty="0" smtClean="0">
                <a:solidFill>
                  <a:schemeClr val="bg1"/>
                </a:solidFill>
              </a:rPr>
              <a:t>   </a:t>
            </a:r>
            <a:endParaRPr lang="en-US" dirty="0">
              <a:solidFill>
                <a:schemeClr val="bg1"/>
              </a:solidFill>
            </a:endParaRPr>
          </a:p>
        </p:txBody>
      </p:sp>
      <p:sp>
        <p:nvSpPr>
          <p:cNvPr id="2" name="TextBox 1"/>
          <p:cNvSpPr txBox="1"/>
          <p:nvPr/>
        </p:nvSpPr>
        <p:spPr>
          <a:xfrm>
            <a:off x="-29670" y="2679881"/>
            <a:ext cx="6781799" cy="1938992"/>
          </a:xfrm>
          <a:prstGeom prst="rect">
            <a:avLst/>
          </a:prstGeom>
          <a:noFill/>
        </p:spPr>
        <p:txBody>
          <a:bodyPr wrap="square" rtlCol="0">
            <a:spAutoFit/>
          </a:bodyPr>
          <a:lstStyle/>
          <a:p>
            <a:pPr algn="ctr"/>
            <a:r>
              <a:rPr lang="en-US" sz="2000" dirty="0">
                <a:solidFill>
                  <a:schemeClr val="bg1"/>
                </a:solidFill>
              </a:rPr>
              <a:t>Larry Fine was also one </a:t>
            </a:r>
          </a:p>
          <a:p>
            <a:pPr algn="ctr"/>
            <a:r>
              <a:rPr lang="en-US" sz="2000" dirty="0" smtClean="0">
                <a:solidFill>
                  <a:schemeClr val="bg1"/>
                </a:solidFill>
              </a:rPr>
              <a:t>of </a:t>
            </a:r>
            <a:r>
              <a:rPr lang="en-US" sz="2000" dirty="0">
                <a:solidFill>
                  <a:schemeClr val="bg1"/>
                </a:solidFill>
              </a:rPr>
              <a:t>the Three Stooges. </a:t>
            </a:r>
          </a:p>
          <a:p>
            <a:pPr algn="ctr"/>
            <a:r>
              <a:rPr lang="en-US" sz="2000" dirty="0" smtClean="0">
                <a:solidFill>
                  <a:schemeClr val="bg1"/>
                </a:solidFill>
              </a:rPr>
              <a:t>He </a:t>
            </a:r>
            <a:r>
              <a:rPr lang="en-US" sz="2000" dirty="0">
                <a:solidFill>
                  <a:schemeClr val="bg1"/>
                </a:solidFill>
              </a:rPr>
              <a:t>started his career by</a:t>
            </a:r>
          </a:p>
          <a:p>
            <a:pPr algn="ctr"/>
            <a:r>
              <a:rPr lang="en-US" sz="2000" dirty="0" smtClean="0">
                <a:solidFill>
                  <a:schemeClr val="bg1"/>
                </a:solidFill>
              </a:rPr>
              <a:t>playing </a:t>
            </a:r>
            <a:r>
              <a:rPr lang="en-US" sz="2000" dirty="0">
                <a:solidFill>
                  <a:schemeClr val="bg1"/>
                </a:solidFill>
              </a:rPr>
              <a:t>the violin, </a:t>
            </a:r>
          </a:p>
          <a:p>
            <a:pPr algn="ctr"/>
            <a:r>
              <a:rPr lang="en-US" sz="2000" dirty="0">
                <a:solidFill>
                  <a:schemeClr val="bg1"/>
                </a:solidFill>
              </a:rPr>
              <a:t>dancing, and telling jokes in a Jewish dialect.</a:t>
            </a:r>
          </a:p>
          <a:p>
            <a:pPr algn="ctr"/>
            <a:endParaRPr lang="en-US" sz="2000" dirty="0">
              <a:solidFill>
                <a:schemeClr val="bg1"/>
              </a:solidFill>
            </a:endParaRPr>
          </a:p>
        </p:txBody>
      </p:sp>
    </p:spTree>
    <p:extLst>
      <p:ext uri="{BB962C8B-B14F-4D97-AF65-F5344CB8AC3E}">
        <p14:creationId xmlns:p14="http://schemas.microsoft.com/office/powerpoint/2010/main" val="5047161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00398545"/>
              </p:ext>
            </p:extLst>
          </p:nvPr>
        </p:nvGraphicFramePr>
        <p:xfrm>
          <a:off x="381000" y="4038600"/>
          <a:ext cx="6172200" cy="4812122"/>
        </p:xfrm>
        <a:graphic>
          <a:graphicData uri="http://schemas.openxmlformats.org/drawingml/2006/table">
            <a:tbl>
              <a:tblPr firstRow="1" firstCol="1" lastRow="1" lastCol="1" bandRow="1" bandCol="1"/>
              <a:tblGrid>
                <a:gridCol w="800100"/>
                <a:gridCol w="279085"/>
                <a:gridCol w="482915"/>
                <a:gridCol w="838200"/>
                <a:gridCol w="914400"/>
                <a:gridCol w="990600"/>
                <a:gridCol w="863186"/>
                <a:gridCol w="1003714"/>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May </a:t>
                      </a:r>
                      <a:endParaRPr lang="en-US" sz="900">
                        <a:effectLst/>
                        <a:latin typeface="Times New Roman"/>
                        <a:ea typeface="Times New Roman"/>
                      </a:endParaRPr>
                    </a:p>
                    <a:p>
                      <a:pPr marL="0" marR="0" algn="ctr">
                        <a:lnSpc>
                          <a:spcPct val="115000"/>
                        </a:lnSpc>
                        <a:spcBef>
                          <a:spcPts val="0"/>
                        </a:spcBef>
                        <a:spcAft>
                          <a:spcPts val="0"/>
                        </a:spcAft>
                      </a:pPr>
                      <a:r>
                        <a:rPr lang="en-US" sz="1300" b="1">
                          <a:effectLst/>
                          <a:latin typeface="Verdana"/>
                          <a:ea typeface="Times New Roman"/>
                          <a:cs typeface="Century Gothic"/>
                        </a:rPr>
                        <a:t>2014</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54794">
                <a:tc>
                  <a:txBody>
                    <a:bodyPr/>
                    <a:lstStyle/>
                    <a:p>
                      <a:pPr marL="0" marR="0">
                        <a:spcBef>
                          <a:spcPts val="0"/>
                        </a:spcBef>
                        <a:spcAft>
                          <a:spcPts val="0"/>
                        </a:spcAft>
                      </a:pPr>
                      <a:r>
                        <a:rPr lang="en-US" sz="1100">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6951">
                <a:tc>
                  <a:txBody>
                    <a:bodyPr/>
                    <a:lstStyle/>
                    <a:p>
                      <a:pPr marL="0" marR="0">
                        <a:spcBef>
                          <a:spcPts val="0"/>
                        </a:spcBef>
                        <a:spcAft>
                          <a:spcPts val="0"/>
                        </a:spcAft>
                      </a:pPr>
                      <a:r>
                        <a:rPr lang="en-US" sz="1100">
                          <a:effectLst/>
                          <a:latin typeface="Verdana"/>
                          <a:ea typeface="Times New Roman"/>
                        </a:rPr>
                        <a:t>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Times New Roman"/>
                        </a:rPr>
                        <a:t>9</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3157">
                <a:tc>
                  <a:txBody>
                    <a:bodyPr/>
                    <a:lstStyle/>
                    <a:p>
                      <a:pPr marL="0" marR="0">
                        <a:spcBef>
                          <a:spcPts val="0"/>
                        </a:spcBef>
                        <a:spcAft>
                          <a:spcPts val="0"/>
                        </a:spcAft>
                      </a:pPr>
                      <a:r>
                        <a:rPr lang="en-US" sz="1100">
                          <a:effectLst/>
                          <a:latin typeface="Verdana"/>
                          <a:ea typeface="Times New Roman"/>
                        </a:rPr>
                        <a:t>11</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Mother’s</a:t>
                      </a:r>
                      <a:r>
                        <a:rPr lang="en-US" sz="1100">
                          <a:effectLst/>
                          <a:latin typeface="Verdana"/>
                          <a:ea typeface="Times New Roman"/>
                        </a:rPr>
                        <a:t> </a:t>
                      </a:r>
                      <a:r>
                        <a:rPr lang="en-US" sz="700">
                          <a:effectLst/>
                          <a:latin typeface="Verdana"/>
                          <a:ea typeface="Times New Roman"/>
                        </a:rPr>
                        <a:t>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763">
                <a:tc>
                  <a:txBody>
                    <a:bodyPr/>
                    <a:lstStyle/>
                    <a:p>
                      <a:pPr marL="0" marR="0">
                        <a:spcBef>
                          <a:spcPts val="0"/>
                        </a:spcBef>
                        <a:spcAft>
                          <a:spcPts val="0"/>
                        </a:spcAft>
                      </a:pPr>
                      <a:r>
                        <a:rPr lang="en-US" sz="1100">
                          <a:effectLst/>
                          <a:latin typeface="Verdana"/>
                          <a:ea typeface="Times New Roman"/>
                        </a:rPr>
                        <a:t>18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Times New Roman"/>
                        </a:rPr>
                        <a:t>22</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7808">
                <a:tc>
                  <a:txBody>
                    <a:bodyPr/>
                    <a:lstStyle/>
                    <a:p>
                      <a:pPr marL="0" marR="0">
                        <a:spcBef>
                          <a:spcPts val="0"/>
                        </a:spcBef>
                        <a:spcAft>
                          <a:spcPts val="0"/>
                        </a:spcAft>
                      </a:pPr>
                      <a:r>
                        <a:rPr lang="en-US" sz="1100">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26</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Memorial 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31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228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769" y="154577"/>
            <a:ext cx="6477000" cy="3767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570657" y="1693459"/>
            <a:ext cx="3688733" cy="2246769"/>
          </a:xfrm>
          <a:prstGeom prst="rect">
            <a:avLst/>
          </a:prstGeom>
          <a:noFill/>
        </p:spPr>
        <p:txBody>
          <a:bodyPr wrap="square" rtlCol="0">
            <a:spAutoFit/>
          </a:bodyPr>
          <a:lstStyle/>
          <a:p>
            <a:pPr algn="ctr"/>
            <a:r>
              <a:rPr lang="en-US" sz="2000" dirty="0">
                <a:solidFill>
                  <a:schemeClr val="bg1"/>
                </a:solidFill>
              </a:rPr>
              <a:t>Bob Saget is best known for </a:t>
            </a:r>
            <a:r>
              <a:rPr lang="en-US" sz="2000" dirty="0" smtClean="0">
                <a:solidFill>
                  <a:schemeClr val="bg1"/>
                </a:solidFill>
              </a:rPr>
              <a:t>               his </a:t>
            </a:r>
            <a:r>
              <a:rPr lang="en-US" sz="2000" dirty="0">
                <a:solidFill>
                  <a:schemeClr val="bg1"/>
                </a:solidFill>
              </a:rPr>
              <a:t>performance on the </a:t>
            </a:r>
            <a:r>
              <a:rPr lang="en-US" sz="2000" dirty="0" smtClean="0">
                <a:solidFill>
                  <a:schemeClr val="bg1"/>
                </a:solidFill>
              </a:rPr>
              <a:t>         show </a:t>
            </a:r>
            <a:r>
              <a:rPr lang="en-US" sz="2000" dirty="0">
                <a:solidFill>
                  <a:schemeClr val="bg1"/>
                </a:solidFill>
              </a:rPr>
              <a:t>Full House. </a:t>
            </a:r>
          </a:p>
          <a:p>
            <a:pPr algn="ctr"/>
            <a:r>
              <a:rPr lang="en-US" sz="2000" dirty="0" smtClean="0">
                <a:solidFill>
                  <a:schemeClr val="bg1"/>
                </a:solidFill>
              </a:rPr>
              <a:t>He </a:t>
            </a:r>
            <a:r>
              <a:rPr lang="en-US" sz="2000" dirty="0" smtClean="0">
                <a:solidFill>
                  <a:schemeClr val="bg1"/>
                </a:solidFill>
              </a:rPr>
              <a:t>is also the original host of </a:t>
            </a:r>
            <a:r>
              <a:rPr lang="en-US" sz="2000" i="1" dirty="0" smtClean="0">
                <a:solidFill>
                  <a:schemeClr val="bg1"/>
                </a:solidFill>
              </a:rPr>
              <a:t>America’s Funniest Home Videos. </a:t>
            </a:r>
            <a:r>
              <a:rPr lang="en-US" sz="2000" dirty="0" smtClean="0">
                <a:solidFill>
                  <a:schemeClr val="bg1"/>
                </a:solidFill>
              </a:rPr>
              <a:t>Recently, he has turned to stand up comedy as a new career path. </a:t>
            </a:r>
            <a:endParaRPr lang="en-US" sz="2000" dirty="0">
              <a:solidFill>
                <a:schemeClr val="bg1"/>
              </a:solidFill>
            </a:endParaRPr>
          </a:p>
        </p:txBody>
      </p:sp>
      <p:pic>
        <p:nvPicPr>
          <p:cNvPr id="5122" name="Picture 2" descr="https://encrypted-tbn0.gstatic.com/images?q=tbn:ANd9GcTj_rh34CIXXG2P6y91cJ1UkIDhzi2GjpdgPEyyCITxf4BVfnnXH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32269"/>
            <a:ext cx="1569067" cy="20574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s://encrypted-tbn2.gstatic.com/images?q=tbn:ANd9GcSRXvVoF8bNyrog-9yXEYB0NqFk_YV8zY4RRw6Fg9n0F3wNa2f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270369"/>
            <a:ext cx="1569067" cy="183625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757674" y="209046"/>
            <a:ext cx="3314700" cy="1631216"/>
          </a:xfrm>
          <a:prstGeom prst="rect">
            <a:avLst/>
          </a:prstGeom>
          <a:noFill/>
        </p:spPr>
        <p:txBody>
          <a:bodyPr wrap="square" rtlCol="0">
            <a:spAutoFit/>
          </a:bodyPr>
          <a:lstStyle/>
          <a:p>
            <a:pPr algn="ctr"/>
            <a:r>
              <a:rPr lang="en-US" sz="2000" dirty="0">
                <a:solidFill>
                  <a:schemeClr val="bg1"/>
                </a:solidFill>
              </a:rPr>
              <a:t>Grace Kelly was the princess of Monaco and an actress. </a:t>
            </a:r>
            <a:r>
              <a:rPr lang="en-US" sz="2000" dirty="0" smtClean="0">
                <a:solidFill>
                  <a:schemeClr val="bg1"/>
                </a:solidFill>
              </a:rPr>
              <a:t>    </a:t>
            </a:r>
            <a:r>
              <a:rPr lang="en-US" sz="2000" dirty="0">
                <a:solidFill>
                  <a:schemeClr val="bg1"/>
                </a:solidFill>
              </a:rPr>
              <a:t>In 1956, she was voted the Golden Globe’s World Film Favorite Actress. </a:t>
            </a:r>
          </a:p>
        </p:txBody>
      </p:sp>
    </p:spTree>
    <p:extLst>
      <p:ext uri="{BB962C8B-B14F-4D97-AF65-F5344CB8AC3E}">
        <p14:creationId xmlns:p14="http://schemas.microsoft.com/office/powerpoint/2010/main" val="11647889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837584132"/>
              </p:ext>
            </p:extLst>
          </p:nvPr>
        </p:nvGraphicFramePr>
        <p:xfrm>
          <a:off x="304800" y="4572000"/>
          <a:ext cx="6172200" cy="4151619"/>
        </p:xfrm>
        <a:graphic>
          <a:graphicData uri="http://schemas.openxmlformats.org/drawingml/2006/table">
            <a:tbl>
              <a:tblPr firstRow="1" firstCol="1" lastRow="1" lastCol="1" bandRow="1" bandCol="1"/>
              <a:tblGrid>
                <a:gridCol w="800100"/>
                <a:gridCol w="279085"/>
                <a:gridCol w="559115"/>
                <a:gridCol w="838200"/>
                <a:gridCol w="990600"/>
                <a:gridCol w="990600"/>
                <a:gridCol w="838200"/>
                <a:gridCol w="876300"/>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June </a:t>
                      </a:r>
                      <a:endParaRPr lang="en-US" sz="900">
                        <a:effectLst/>
                        <a:latin typeface="Times New Roman"/>
                        <a:ea typeface="Times New Roman"/>
                      </a:endParaRPr>
                    </a:p>
                    <a:p>
                      <a:pPr marL="0" marR="0" algn="ctr">
                        <a:lnSpc>
                          <a:spcPct val="115000"/>
                        </a:lnSpc>
                        <a:spcBef>
                          <a:spcPts val="0"/>
                        </a:spcBef>
                        <a:spcAft>
                          <a:spcPts val="0"/>
                        </a:spcAft>
                      </a:pPr>
                      <a:r>
                        <a:rPr lang="en-US" sz="1300" b="1">
                          <a:effectLst/>
                          <a:latin typeface="Verdana"/>
                          <a:ea typeface="Times New Roman"/>
                          <a:cs typeface="Century Gothic"/>
                        </a:rPr>
                        <a:t>2014</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54794">
                <a:tc>
                  <a:txBody>
                    <a:bodyPr/>
                    <a:lstStyle/>
                    <a:p>
                      <a:pPr marL="0" marR="0">
                        <a:spcBef>
                          <a:spcPts val="0"/>
                        </a:spcBef>
                        <a:spcAft>
                          <a:spcPts val="0"/>
                        </a:spcAft>
                      </a:pPr>
                      <a:r>
                        <a:rPr lang="en-US" sz="1100">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dirty="0">
                          <a:effectLst/>
                          <a:latin typeface="Verdana"/>
                          <a:ea typeface="Times New Roman"/>
                        </a:rPr>
                        <a:t>3</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effectLst/>
                          <a:latin typeface="Verdana"/>
                          <a:ea typeface="Times New Roman"/>
                        </a:rPr>
                        <a:t>5</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effectLst/>
                          <a:latin typeface="Verdana"/>
                          <a:ea typeface="Times New Roman"/>
                        </a:rPr>
                        <a:t>6</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15</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Father’s</a:t>
                      </a:r>
                      <a:r>
                        <a:rPr lang="en-US" sz="1100">
                          <a:effectLst/>
                          <a:latin typeface="Verdana"/>
                          <a:ea typeface="Times New Roman"/>
                        </a:rPr>
                        <a:t> </a:t>
                      </a:r>
                      <a:r>
                        <a:rPr lang="en-US" sz="700">
                          <a:effectLst/>
                          <a:latin typeface="Verdana"/>
                          <a:ea typeface="Times New Roman"/>
                        </a:rPr>
                        <a:t>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331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6553200" cy="4162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79400" y="2411184"/>
            <a:ext cx="4114800" cy="1938992"/>
          </a:xfrm>
          <a:prstGeom prst="rect">
            <a:avLst/>
          </a:prstGeom>
          <a:noFill/>
        </p:spPr>
        <p:txBody>
          <a:bodyPr wrap="square" rtlCol="0">
            <a:spAutoFit/>
          </a:bodyPr>
          <a:lstStyle/>
          <a:p>
            <a:pPr algn="ctr"/>
            <a:r>
              <a:rPr lang="en-US" sz="2000" dirty="0" err="1" smtClean="0"/>
              <a:t>Boyz</a:t>
            </a:r>
            <a:r>
              <a:rPr lang="en-US" sz="2000" dirty="0" smtClean="0"/>
              <a:t> </a:t>
            </a:r>
            <a:r>
              <a:rPr lang="en-US" sz="2000" dirty="0" smtClean="0"/>
              <a:t>II Men gained international </a:t>
            </a:r>
            <a:r>
              <a:rPr lang="en-US" sz="2000" dirty="0" smtClean="0"/>
              <a:t>recognition </a:t>
            </a:r>
            <a:r>
              <a:rPr lang="en-US" sz="2000" dirty="0" smtClean="0"/>
              <a:t>in 1990s as an R&amp;B group.  Their songs set new records for staying at number one on Billboard’s Hot 100 and they still hold those records today. </a:t>
            </a:r>
            <a:endParaRPr lang="en-US" sz="2000" dirty="0"/>
          </a:p>
        </p:txBody>
      </p:sp>
      <p:pic>
        <p:nvPicPr>
          <p:cNvPr id="6146" name="Picture 2" descr="https://encrypted-tbn3.gstatic.com/images?q=tbn:ANd9GcS3cmYxkCFo7CAa1FfVdIG5z1uwVcp8pLTjp8I20t2t17q6oaf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21999"/>
            <a:ext cx="1666799" cy="208142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encrypted-tbn1.gstatic.com/images?q=tbn:ANd9GcQomgwGgLv671ZafJ3JWHWOJj5AbqyWG0OjATxm2XW8NtGPd6f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4200" y="2513904"/>
            <a:ext cx="2133599" cy="173355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120900" y="321999"/>
            <a:ext cx="4419600" cy="1938992"/>
          </a:xfrm>
          <a:prstGeom prst="rect">
            <a:avLst/>
          </a:prstGeom>
          <a:noFill/>
        </p:spPr>
        <p:txBody>
          <a:bodyPr wrap="square" rtlCol="0">
            <a:spAutoFit/>
          </a:bodyPr>
          <a:lstStyle/>
          <a:p>
            <a:pPr algn="ctr"/>
            <a:r>
              <a:rPr lang="en-US" sz="2000" dirty="0"/>
              <a:t>Frankie Avalon is a singer from the 1950s. Two of his songs went to number one on the Billboard Hot 100.  Overall, Avalon had 31 charted US Billboard singles. His music was also very popular in the UK.</a:t>
            </a:r>
          </a:p>
        </p:txBody>
      </p:sp>
    </p:spTree>
    <p:extLst>
      <p:ext uri="{BB962C8B-B14F-4D97-AF65-F5344CB8AC3E}">
        <p14:creationId xmlns:p14="http://schemas.microsoft.com/office/powerpoint/2010/main" val="1844063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399"/>
            <a:ext cx="6553200" cy="395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Table 4"/>
          <p:cNvGraphicFramePr>
            <a:graphicFrameLocks noGrp="1"/>
          </p:cNvGraphicFramePr>
          <p:nvPr>
            <p:extLst>
              <p:ext uri="{D42A27DB-BD31-4B8C-83A1-F6EECF244321}">
                <p14:modId xmlns:p14="http://schemas.microsoft.com/office/powerpoint/2010/main" val="276415312"/>
              </p:ext>
            </p:extLst>
          </p:nvPr>
        </p:nvGraphicFramePr>
        <p:xfrm>
          <a:off x="381000" y="4191000"/>
          <a:ext cx="6172200" cy="4151619"/>
        </p:xfrm>
        <a:graphic>
          <a:graphicData uri="http://schemas.openxmlformats.org/drawingml/2006/table">
            <a:tbl>
              <a:tblPr firstRow="1" firstCol="1" lastRow="1" lastCol="1" bandRow="1" bandCol="1"/>
              <a:tblGrid>
                <a:gridCol w="800100"/>
                <a:gridCol w="279085"/>
                <a:gridCol w="559115"/>
                <a:gridCol w="838200"/>
                <a:gridCol w="914400"/>
                <a:gridCol w="990600"/>
                <a:gridCol w="914400"/>
                <a:gridCol w="876300"/>
              </a:tblGrid>
              <a:tr h="324853">
                <a:tc gridSpan="2">
                  <a:txBody>
                    <a:bodyPr/>
                    <a:lstStyle/>
                    <a:p>
                      <a:endParaRPr lang="en-US" sz="700" dirty="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dirty="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June</a:t>
                      </a:r>
                      <a:endParaRPr lang="en-US" sz="900">
                        <a:effectLst/>
                        <a:latin typeface="Times New Roman"/>
                        <a:ea typeface="Times New Roman"/>
                      </a:endParaRPr>
                    </a:p>
                    <a:p>
                      <a:pPr marL="0" marR="0" algn="ctr">
                        <a:lnSpc>
                          <a:spcPct val="115000"/>
                        </a:lnSpc>
                        <a:spcBef>
                          <a:spcPts val="0"/>
                        </a:spcBef>
                        <a:spcAft>
                          <a:spcPts val="0"/>
                        </a:spcAft>
                      </a:pPr>
                      <a:r>
                        <a:rPr lang="en-US" sz="1300" b="1">
                          <a:effectLst/>
                          <a:latin typeface="Verdana"/>
                          <a:ea typeface="Times New Roman"/>
                          <a:cs typeface="Century Gothic"/>
                        </a:rPr>
                        <a:t> 2013</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54794">
                <a:tc>
                  <a:txBody>
                    <a:bodyPr/>
                    <a:lstStyle/>
                    <a:p>
                      <a:pPr marL="0" marR="0">
                        <a:spcBef>
                          <a:spcPts val="0"/>
                        </a:spcBef>
                        <a:spcAft>
                          <a:spcPts val="0"/>
                        </a:spcAft>
                      </a:pPr>
                      <a:r>
                        <a:rPr lang="en-US" sz="1100">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dirty="0">
                          <a:effectLst/>
                          <a:latin typeface="Verdana"/>
                          <a:ea typeface="Times New Roman"/>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dirty="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3</a:t>
                      </a:r>
                      <a:endParaRPr lang="en-US" sz="900">
                        <a:effectLst/>
                        <a:latin typeface="Times New Roman"/>
                        <a:ea typeface="Times New Roman"/>
                      </a:endParaRPr>
                    </a:p>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16</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cs typeface="Times New Roman"/>
                        </a:rPr>
                        <a:t>Father’s Day</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026" name="Picture 2" descr="https://encrypted-tbn2.gstatic.com/images?q=tbn:ANd9GcTbtg_yF5ZuXmeQxiMJ9RhHyPlq8ZNHPVBS0pi9riqQvXg4dUA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8037" y="1533524"/>
            <a:ext cx="1857375" cy="23526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2.gstatic.com/images?q=tbn:ANd9GcR43fFIurP6Y5LzGQw1t7xMs-BeQNwskEabGixSVpzl1KLGnVkR3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1533525"/>
            <a:ext cx="1943100" cy="23526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252537" y="286048"/>
            <a:ext cx="4352925" cy="1569660"/>
          </a:xfrm>
          <a:prstGeom prst="rect">
            <a:avLst/>
          </a:prstGeom>
          <a:noFill/>
        </p:spPr>
        <p:txBody>
          <a:bodyPr wrap="square" rtlCol="0">
            <a:spAutoFit/>
          </a:bodyPr>
          <a:lstStyle/>
          <a:p>
            <a:pPr algn="ctr"/>
            <a:r>
              <a:rPr lang="en-US" sz="1400" dirty="0" smtClean="0">
                <a:solidFill>
                  <a:schemeClr val="bg1"/>
                </a:solidFill>
              </a:rPr>
              <a:t>Although these two men were not from Philadelphia, they may have had arguably the greatest impact on the city. William Penn, the founder of Pennsylvania as well as Philadelphia, was born and raised in London. However it was his vision and layout for the city that set it up for success in 1682. </a:t>
            </a:r>
          </a:p>
          <a:p>
            <a:endParaRPr lang="en-US" sz="1200" dirty="0"/>
          </a:p>
        </p:txBody>
      </p:sp>
      <p:sp>
        <p:nvSpPr>
          <p:cNvPr id="8" name="TextBox 7"/>
          <p:cNvSpPr txBox="1"/>
          <p:nvPr/>
        </p:nvSpPr>
        <p:spPr>
          <a:xfrm>
            <a:off x="2188451" y="1547977"/>
            <a:ext cx="2288628" cy="2246769"/>
          </a:xfrm>
          <a:prstGeom prst="rect">
            <a:avLst/>
          </a:prstGeom>
          <a:noFill/>
        </p:spPr>
        <p:txBody>
          <a:bodyPr wrap="square" rtlCol="0">
            <a:spAutoFit/>
          </a:bodyPr>
          <a:lstStyle/>
          <a:p>
            <a:pPr algn="ctr"/>
            <a:r>
              <a:rPr lang="en-US" sz="1400" dirty="0" smtClean="0">
                <a:solidFill>
                  <a:schemeClr val="bg1"/>
                </a:solidFill>
              </a:rPr>
              <a:t>Benjamin Franklin is a legendary Philadelphia icon. Although he was born and spent most of his childhood in Boston Massachusetts, most of the success he encountered in his life was the result of his numerous accomplishments in Philadelphia. </a:t>
            </a:r>
            <a:endParaRPr lang="en-US" sz="1400" dirty="0">
              <a:solidFill>
                <a:schemeClr val="bg1"/>
              </a:solidFill>
            </a:endParaRPr>
          </a:p>
        </p:txBody>
      </p:sp>
    </p:spTree>
    <p:extLst>
      <p:ext uri="{BB962C8B-B14F-4D97-AF65-F5344CB8AC3E}">
        <p14:creationId xmlns:p14="http://schemas.microsoft.com/office/powerpoint/2010/main" val="15520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83" y="157656"/>
            <a:ext cx="6555200" cy="4155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136619753"/>
              </p:ext>
            </p:extLst>
          </p:nvPr>
        </p:nvGraphicFramePr>
        <p:xfrm>
          <a:off x="381000" y="4419600"/>
          <a:ext cx="6172200" cy="4151619"/>
        </p:xfrm>
        <a:graphic>
          <a:graphicData uri="http://schemas.openxmlformats.org/drawingml/2006/table">
            <a:tbl>
              <a:tblPr firstRow="1" firstCol="1" lastRow="1" lastCol="1" bandRow="1" bandCol="1"/>
              <a:tblGrid>
                <a:gridCol w="723900"/>
                <a:gridCol w="355285"/>
                <a:gridCol w="559115"/>
                <a:gridCol w="838200"/>
                <a:gridCol w="838200"/>
                <a:gridCol w="990600"/>
                <a:gridCol w="914400"/>
                <a:gridCol w="952500"/>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July</a:t>
                      </a:r>
                      <a:endParaRPr lang="en-US" sz="900">
                        <a:effectLst/>
                        <a:latin typeface="Times New Roman"/>
                        <a:ea typeface="Times New Roman"/>
                      </a:endParaRPr>
                    </a:p>
                    <a:p>
                      <a:pPr marL="0" marR="0" algn="ctr">
                        <a:lnSpc>
                          <a:spcPct val="115000"/>
                        </a:lnSpc>
                        <a:spcBef>
                          <a:spcPts val="0"/>
                        </a:spcBef>
                        <a:spcAft>
                          <a:spcPts val="0"/>
                        </a:spcAft>
                      </a:pPr>
                      <a:r>
                        <a:rPr lang="en-US" sz="1300" b="1">
                          <a:effectLst/>
                          <a:latin typeface="Verdana"/>
                          <a:ea typeface="Times New Roman"/>
                          <a:cs typeface="Century Gothic"/>
                        </a:rPr>
                        <a:t> 2013</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454794">
                <a:tc>
                  <a:txBody>
                    <a:bodyPr/>
                    <a:lstStyle/>
                    <a:p>
                      <a:pPr marL="0" marR="0">
                        <a:spcBef>
                          <a:spcPts val="0"/>
                        </a:spcBef>
                        <a:spcAft>
                          <a:spcPts val="0"/>
                        </a:spcAft>
                      </a:pPr>
                      <a:r>
                        <a:rPr lang="en-US" sz="1100">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a:t>
                      </a:r>
                      <a:endParaRPr lang="en-US" sz="900">
                        <a:effectLst/>
                        <a:latin typeface="Times New Roman"/>
                        <a:ea typeface="Times New Roman"/>
                      </a:endParaRPr>
                    </a:p>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4</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Independence 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effectLst/>
                          <a:latin typeface="Verdana"/>
                          <a:ea typeface="Times New Roman"/>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2049"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000" y="1993213"/>
            <a:ext cx="3294599" cy="21391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0600" y="327790"/>
            <a:ext cx="1647825" cy="2771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63000" y="191191"/>
            <a:ext cx="3886200" cy="2585323"/>
          </a:xfrm>
          <a:prstGeom prst="rect">
            <a:avLst/>
          </a:prstGeom>
          <a:noFill/>
        </p:spPr>
        <p:txBody>
          <a:bodyPr wrap="square" rtlCol="0">
            <a:spAutoFit/>
          </a:bodyPr>
          <a:lstStyle/>
          <a:p>
            <a:r>
              <a:rPr lang="en-US" sz="3600" dirty="0" smtClean="0">
                <a:solidFill>
                  <a:schemeClr val="bg1"/>
                </a:solidFill>
                <a:latin typeface="French Script MT" pitchFamily="66" charset="0"/>
              </a:rPr>
              <a:t>Today the American knight holds the commercial supremacy of the world.</a:t>
            </a:r>
          </a:p>
          <a:p>
            <a:r>
              <a:rPr lang="en-US" sz="3600" dirty="0" smtClean="0">
                <a:solidFill>
                  <a:schemeClr val="bg1"/>
                </a:solidFill>
                <a:latin typeface="French Script MT" pitchFamily="66" charset="0"/>
              </a:rPr>
              <a:t> </a:t>
            </a:r>
          </a:p>
          <a:p>
            <a:endParaRPr lang="en-US" dirty="0" smtClean="0"/>
          </a:p>
        </p:txBody>
      </p:sp>
      <p:sp>
        <p:nvSpPr>
          <p:cNvPr id="8" name="TextBox 7"/>
          <p:cNvSpPr txBox="1"/>
          <p:nvPr/>
        </p:nvSpPr>
        <p:spPr>
          <a:xfrm>
            <a:off x="4114800" y="3505200"/>
            <a:ext cx="2333625" cy="646331"/>
          </a:xfrm>
          <a:prstGeom prst="rect">
            <a:avLst/>
          </a:prstGeom>
          <a:noFill/>
        </p:spPr>
        <p:txBody>
          <a:bodyPr wrap="square" rtlCol="0">
            <a:spAutoFit/>
          </a:bodyPr>
          <a:lstStyle/>
          <a:p>
            <a:r>
              <a:rPr lang="en-US" sz="3600" dirty="0" smtClean="0">
                <a:solidFill>
                  <a:schemeClr val="bg1"/>
                </a:solidFill>
                <a:latin typeface="French Script MT" pitchFamily="66" charset="0"/>
              </a:rPr>
              <a:t>- Betsy Ross</a:t>
            </a:r>
            <a:endParaRPr lang="en-US" sz="3600" dirty="0">
              <a:solidFill>
                <a:schemeClr val="bg1"/>
              </a:solidFill>
              <a:latin typeface="French Script MT" pitchFamily="66" charset="0"/>
            </a:endParaRPr>
          </a:p>
        </p:txBody>
      </p:sp>
    </p:spTree>
    <p:extLst>
      <p:ext uri="{BB962C8B-B14F-4D97-AF65-F5344CB8AC3E}">
        <p14:creationId xmlns:p14="http://schemas.microsoft.com/office/powerpoint/2010/main" val="2692155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41996864"/>
              </p:ext>
            </p:extLst>
          </p:nvPr>
        </p:nvGraphicFramePr>
        <p:xfrm>
          <a:off x="381000" y="4267200"/>
          <a:ext cx="6172200" cy="4389844"/>
        </p:xfrm>
        <a:graphic>
          <a:graphicData uri="http://schemas.openxmlformats.org/drawingml/2006/table">
            <a:tbl>
              <a:tblPr firstRow="1" firstCol="1" lastRow="1" lastCol="1" bandRow="1" bandCol="1"/>
              <a:tblGrid>
                <a:gridCol w="723900"/>
                <a:gridCol w="355285"/>
                <a:gridCol w="482915"/>
                <a:gridCol w="838200"/>
                <a:gridCol w="914400"/>
                <a:gridCol w="990600"/>
                <a:gridCol w="990600"/>
                <a:gridCol w="876300"/>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August 2013</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693019">
                <a:tc>
                  <a:txBody>
                    <a:bodyPr/>
                    <a:lstStyle/>
                    <a:p>
                      <a:pPr marL="0" marR="0">
                        <a:spcBef>
                          <a:spcPts val="0"/>
                        </a:spcBef>
                        <a:spcAft>
                          <a:spcPts val="0"/>
                        </a:spcAft>
                      </a:pPr>
                      <a:r>
                        <a:rPr lang="en-US" sz="1100">
                          <a:effectLst/>
                          <a:latin typeface="Verdana"/>
                          <a:ea typeface="Times New Roman"/>
                          <a:cs typeface="Arial"/>
                        </a:rPr>
                        <a:t> </a:t>
                      </a:r>
                      <a:endParaRPr lang="en-US" sz="700">
                        <a:effectLst/>
                        <a:latin typeface="Century Gothic"/>
                        <a:ea typeface="Times New Roman"/>
                        <a:cs typeface="Arial"/>
                      </a:endParaRPr>
                    </a:p>
                    <a:p>
                      <a:pPr marL="0" marR="0">
                        <a:spcBef>
                          <a:spcPts val="0"/>
                        </a:spcBef>
                        <a:spcAft>
                          <a:spcPts val="0"/>
                        </a:spcAft>
                      </a:pPr>
                      <a:r>
                        <a:rPr lang="en-US" sz="1100">
                          <a:effectLst/>
                          <a:latin typeface="Verdana"/>
                          <a:ea typeface="Times New Roman"/>
                          <a:cs typeface="Arial"/>
                        </a:rPr>
                        <a:t> </a:t>
                      </a:r>
                      <a:endParaRPr lang="en-US" sz="700">
                        <a:effectLst/>
                        <a:latin typeface="Century Gothic"/>
                        <a:ea typeface="Times New Roman"/>
                        <a:cs typeface="Arial"/>
                      </a:endParaRPr>
                    </a:p>
                    <a:p>
                      <a:pPr marL="0" marR="0">
                        <a:spcBef>
                          <a:spcPts val="0"/>
                        </a:spcBef>
                        <a:spcAft>
                          <a:spcPts val="0"/>
                        </a:spcAft>
                      </a:pPr>
                      <a:r>
                        <a:rPr lang="en-US" sz="1100">
                          <a:effectLst/>
                          <a:latin typeface="Verdana"/>
                          <a:ea typeface="Times New Roman"/>
                          <a:cs typeface="Arial"/>
                        </a:rPr>
                        <a:t> </a:t>
                      </a:r>
                      <a:endParaRPr lang="en-US" sz="700">
                        <a:effectLst/>
                        <a:latin typeface="Century Gothic"/>
                        <a:ea typeface="Times New Roman"/>
                        <a:cs typeface="Arial"/>
                      </a:endParaRPr>
                    </a:p>
                    <a:p>
                      <a:pPr marL="0" marR="0">
                        <a:spcBef>
                          <a:spcPts val="0"/>
                        </a:spcBef>
                        <a:spcAft>
                          <a:spcPts val="0"/>
                        </a:spcAft>
                      </a:pPr>
                      <a:r>
                        <a:rPr lang="en-US" sz="1100">
                          <a:effectLst/>
                          <a:latin typeface="Verdana"/>
                          <a:ea typeface="Times New Roman"/>
                          <a:cs typeface="Arial"/>
                        </a:rPr>
                        <a:t> </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cs typeface="Arial"/>
                        </a:rPr>
                        <a:t> </a:t>
                      </a:r>
                      <a:endParaRPr lang="en-US" sz="700">
                        <a:effectLst/>
                        <a:latin typeface="Century Gothic"/>
                        <a:ea typeface="Times New Roman"/>
                        <a:cs typeface="Arial"/>
                      </a:endParaRPr>
                    </a:p>
                    <a:p>
                      <a:pPr marL="0" marR="0">
                        <a:spcBef>
                          <a:spcPts val="0"/>
                        </a:spcBef>
                        <a:spcAft>
                          <a:spcPts val="0"/>
                        </a:spcAft>
                      </a:pPr>
                      <a:r>
                        <a:rPr lang="en-US" sz="1100" b="1">
                          <a:effectLst/>
                          <a:latin typeface="Verdana"/>
                          <a:ea typeface="Times New Roman"/>
                          <a:cs typeface="Arial"/>
                        </a:rPr>
                        <a:t> </a:t>
                      </a:r>
                      <a:endParaRPr lang="en-US" sz="700">
                        <a:effectLst/>
                        <a:latin typeface="Century Gothic"/>
                        <a:ea typeface="Times New Roman"/>
                        <a:cs typeface="Arial"/>
                      </a:endParaRPr>
                    </a:p>
                    <a:p>
                      <a:pPr marL="0" marR="0">
                        <a:spcBef>
                          <a:spcPts val="0"/>
                        </a:spcBef>
                        <a:spcAft>
                          <a:spcPts val="0"/>
                        </a:spcAft>
                      </a:pPr>
                      <a:r>
                        <a:rPr lang="en-US" sz="1100" b="1">
                          <a:effectLst/>
                          <a:latin typeface="Verdana"/>
                          <a:ea typeface="Times New Roman"/>
                          <a:cs typeface="Arial"/>
                        </a:rPr>
                        <a:t> </a:t>
                      </a:r>
                      <a:endParaRPr lang="en-US" sz="700">
                        <a:effectLst/>
                        <a:latin typeface="Century Gothic"/>
                        <a:ea typeface="Times New Roman"/>
                        <a:cs typeface="Arial"/>
                      </a:endParaRPr>
                    </a:p>
                    <a:p>
                      <a:pPr marL="0" marR="0">
                        <a:spcBef>
                          <a:spcPts val="0"/>
                        </a:spcBef>
                        <a:spcAft>
                          <a:spcPts val="0"/>
                        </a:spcAft>
                      </a:pPr>
                      <a:r>
                        <a:rPr lang="en-US" sz="1100" b="1">
                          <a:effectLst/>
                          <a:latin typeface="Verdana"/>
                          <a:ea typeface="Times New Roman"/>
                          <a:cs typeface="Arial"/>
                        </a:rPr>
                        <a:t> </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dirty="0">
                          <a:effectLst/>
                          <a:latin typeface="Verdana"/>
                          <a:ea typeface="Times New Roman"/>
                          <a:cs typeface="Arial"/>
                        </a:rPr>
                        <a:t> </a:t>
                      </a:r>
                      <a:endParaRPr lang="en-US" sz="700" dirty="0">
                        <a:effectLst/>
                        <a:latin typeface="Century Gothic"/>
                        <a:ea typeface="Times New Roman"/>
                        <a:cs typeface="Arial"/>
                      </a:endParaRPr>
                    </a:p>
                    <a:p>
                      <a:pPr marL="0" marR="0">
                        <a:spcBef>
                          <a:spcPts val="0"/>
                        </a:spcBef>
                        <a:spcAft>
                          <a:spcPts val="0"/>
                        </a:spcAft>
                      </a:pPr>
                      <a:r>
                        <a:rPr lang="en-US" sz="1100" b="1" dirty="0">
                          <a:effectLst/>
                          <a:latin typeface="Verdana"/>
                          <a:ea typeface="Times New Roman"/>
                          <a:cs typeface="Arial"/>
                        </a:rPr>
                        <a:t> </a:t>
                      </a:r>
                      <a:endParaRPr lang="en-US" sz="700" dirty="0">
                        <a:effectLst/>
                        <a:latin typeface="Century Gothic"/>
                        <a:ea typeface="Times New Roman"/>
                        <a:cs typeface="Arial"/>
                      </a:endParaRPr>
                    </a:p>
                    <a:p>
                      <a:pPr marL="0" marR="0">
                        <a:spcBef>
                          <a:spcPts val="0"/>
                        </a:spcBef>
                        <a:spcAft>
                          <a:spcPts val="0"/>
                        </a:spcAft>
                      </a:pPr>
                      <a:r>
                        <a:rPr lang="en-US" sz="1100" b="1" dirty="0">
                          <a:effectLst/>
                          <a:latin typeface="Verdana"/>
                          <a:ea typeface="Times New Roman"/>
                          <a:cs typeface="Arial"/>
                        </a:rPr>
                        <a:t> </a:t>
                      </a:r>
                      <a:endParaRPr lang="en-US" sz="700" dirty="0">
                        <a:effectLst/>
                        <a:latin typeface="Century Gothic"/>
                        <a:ea typeface="Times New Roman"/>
                        <a:cs typeface="Arial"/>
                      </a:endParaRPr>
                    </a:p>
                    <a:p>
                      <a:pPr marL="0" marR="0">
                        <a:spcBef>
                          <a:spcPts val="0"/>
                        </a:spcBef>
                        <a:spcAft>
                          <a:spcPts val="0"/>
                        </a:spcAft>
                      </a:pPr>
                      <a:r>
                        <a:rPr lang="en-US" sz="1100" b="1" dirty="0">
                          <a:effectLst/>
                          <a:latin typeface="Verdana"/>
                          <a:ea typeface="Times New Roman"/>
                          <a:cs typeface="Arial"/>
                        </a:rPr>
                        <a:t> </a:t>
                      </a:r>
                      <a:endParaRPr lang="en-US" sz="700" dirty="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 </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1</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cs typeface="Arial"/>
                        </a:rPr>
                        <a:t>3</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cs typeface="Arial"/>
                        </a:rPr>
                        <a:t>4</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cs typeface="Arial"/>
                        </a:rPr>
                        <a:t>5</a:t>
                      </a:r>
                      <a:endParaRPr lang="en-US" sz="700">
                        <a:effectLst/>
                        <a:latin typeface="Century Gothic"/>
                        <a:ea typeface="Times New Roman"/>
                        <a:cs typeface="Arial"/>
                      </a:endParaRPr>
                    </a:p>
                    <a:p>
                      <a:pPr marL="0" marR="0">
                        <a:spcBef>
                          <a:spcPts val="0"/>
                        </a:spcBef>
                        <a:spcAft>
                          <a:spcPts val="0"/>
                        </a:spcAft>
                      </a:pPr>
                      <a:r>
                        <a:rPr lang="en-US" sz="700">
                          <a:effectLst/>
                          <a:latin typeface="Verdana"/>
                          <a:ea typeface="Times New Roman"/>
                          <a:cs typeface="Arial"/>
                        </a:rPr>
                        <a:t> </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cs typeface="Arial"/>
                        </a:rPr>
                        <a:t>6</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7</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8</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9</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cs typeface="Arial"/>
                        </a:rPr>
                        <a:t>10</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cs typeface="Arial"/>
                        </a:rPr>
                        <a:t>11</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cs typeface="Arial"/>
                        </a:rPr>
                        <a:t>12</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cs typeface="Arial"/>
                        </a:rPr>
                        <a:t>13</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14</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15</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16</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cs typeface="Arial"/>
                        </a:rPr>
                        <a:t>17</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cs typeface="Arial"/>
                        </a:rPr>
                        <a:t>18</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cs typeface="Arial"/>
                        </a:rPr>
                        <a:t>19</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cs typeface="Arial"/>
                        </a:rPr>
                        <a:t>20</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21</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22</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23</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cs typeface="Arial"/>
                        </a:rPr>
                        <a:t>24</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pPr marL="0" marR="0">
                        <a:spcBef>
                          <a:spcPts val="0"/>
                        </a:spcBef>
                        <a:spcAft>
                          <a:spcPts val="0"/>
                        </a:spcAft>
                      </a:pPr>
                      <a:r>
                        <a:rPr lang="en-US" sz="1100">
                          <a:effectLst/>
                          <a:latin typeface="Verdana"/>
                          <a:ea typeface="Times New Roman"/>
                          <a:cs typeface="Arial"/>
                        </a:rPr>
                        <a:t>25</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cs typeface="Arial"/>
                        </a:rPr>
                        <a:t>26</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cs typeface="Arial"/>
                        </a:rPr>
                        <a:t>27</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28</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29</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Arial"/>
                        </a:rPr>
                        <a:t>30</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cs typeface="Arial"/>
                        </a:rPr>
                        <a:t>31</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07577"/>
            <a:ext cx="6400800" cy="3962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https://encrypted-tbn2.gstatic.com/images?q=tbn:ANd9GcSgVkXSKZrAZArBDMR9kXHUYvBFWyKR9UCnqlrY_1WG5UDuFUPpV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3572" y="233853"/>
            <a:ext cx="1907628" cy="228074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encrypted-tbn1.gstatic.com/images?q=tbn:ANd9GcQ04E2nIld4tO1l7FGcwiTCg9imXTDkqz-5hT2VLegiwcdFG2DE_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0782" y="2057400"/>
            <a:ext cx="1568617" cy="209418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14400" y="2671354"/>
            <a:ext cx="4267200" cy="1477328"/>
          </a:xfrm>
          <a:prstGeom prst="rect">
            <a:avLst/>
          </a:prstGeom>
          <a:noFill/>
        </p:spPr>
        <p:txBody>
          <a:bodyPr wrap="square" rtlCol="0">
            <a:spAutoFit/>
          </a:bodyPr>
          <a:lstStyle/>
          <a:p>
            <a:pPr algn="ctr"/>
            <a:r>
              <a:rPr lang="en-US" dirty="0">
                <a:solidFill>
                  <a:schemeClr val="bg1"/>
                </a:solidFill>
              </a:rPr>
              <a:t>Bradley Cooper  was named People magazine’s Sexiest Man Alive in 2011.He also won the Golden Raspberry Award for Worst Onscreen Couple with Sandra Bullock. </a:t>
            </a:r>
          </a:p>
        </p:txBody>
      </p:sp>
      <p:sp>
        <p:nvSpPr>
          <p:cNvPr id="5" name="TextBox 4"/>
          <p:cNvSpPr txBox="1"/>
          <p:nvPr/>
        </p:nvSpPr>
        <p:spPr>
          <a:xfrm>
            <a:off x="254000" y="236030"/>
            <a:ext cx="3556000" cy="2308324"/>
          </a:xfrm>
          <a:prstGeom prst="rect">
            <a:avLst/>
          </a:prstGeom>
          <a:noFill/>
        </p:spPr>
        <p:txBody>
          <a:bodyPr wrap="square" rtlCol="0">
            <a:spAutoFit/>
          </a:bodyPr>
          <a:lstStyle/>
          <a:p>
            <a:pPr algn="ctr"/>
            <a:r>
              <a:rPr lang="en-US" dirty="0">
                <a:solidFill>
                  <a:schemeClr val="bg1"/>
                </a:solidFill>
              </a:rPr>
              <a:t>Will Smith started his career on the hit 90’s </a:t>
            </a:r>
            <a:r>
              <a:rPr lang="en-US" dirty="0" err="1">
                <a:solidFill>
                  <a:schemeClr val="bg1"/>
                </a:solidFill>
              </a:rPr>
              <a:t>tv</a:t>
            </a:r>
            <a:r>
              <a:rPr lang="en-US" dirty="0">
                <a:solidFill>
                  <a:schemeClr val="bg1"/>
                </a:solidFill>
              </a:rPr>
              <a:t> show Fresh Prince of </a:t>
            </a:r>
            <a:r>
              <a:rPr lang="en-US" dirty="0" err="1">
                <a:solidFill>
                  <a:schemeClr val="bg1"/>
                </a:solidFill>
              </a:rPr>
              <a:t>Bel</a:t>
            </a:r>
            <a:r>
              <a:rPr lang="en-US" dirty="0">
                <a:solidFill>
                  <a:schemeClr val="bg1"/>
                </a:solidFill>
              </a:rPr>
              <a:t>-Air and continued to star in a plethora of  movies which won him many awards, including being entered in the Guinness Book of World Records for attending 3 premieres in a 24-hour period. </a:t>
            </a:r>
          </a:p>
        </p:txBody>
      </p:sp>
    </p:spTree>
    <p:extLst>
      <p:ext uri="{BB962C8B-B14F-4D97-AF65-F5344CB8AC3E}">
        <p14:creationId xmlns:p14="http://schemas.microsoft.com/office/powerpoint/2010/main" val="24710733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864022959"/>
              </p:ext>
            </p:extLst>
          </p:nvPr>
        </p:nvGraphicFramePr>
        <p:xfrm>
          <a:off x="304800" y="3886200"/>
          <a:ext cx="6172200" cy="5076179"/>
        </p:xfrm>
        <a:graphic>
          <a:graphicData uri="http://schemas.openxmlformats.org/drawingml/2006/table">
            <a:tbl>
              <a:tblPr firstRow="1" firstCol="1" lastRow="1" lastCol="1" bandRow="1" bandCol="1"/>
              <a:tblGrid>
                <a:gridCol w="800100"/>
                <a:gridCol w="381000"/>
                <a:gridCol w="381000"/>
                <a:gridCol w="838200"/>
                <a:gridCol w="914400"/>
                <a:gridCol w="990600"/>
                <a:gridCol w="990600"/>
                <a:gridCol w="876300"/>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September 2013</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607730">
                <a:tc>
                  <a:txBody>
                    <a:bodyPr/>
                    <a:lstStyle/>
                    <a:p>
                      <a:pPr marL="0" marR="0">
                        <a:spcBef>
                          <a:spcPts val="0"/>
                        </a:spcBef>
                        <a:spcAft>
                          <a:spcPts val="0"/>
                        </a:spcAft>
                      </a:pPr>
                      <a:r>
                        <a:rPr lang="en-US" sz="1100">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Labor 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effectLst/>
                          <a:latin typeface="Verdana"/>
                          <a:ea typeface="Times New Roman"/>
                        </a:rPr>
                        <a:t>4</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spcBef>
                          <a:spcPts val="0"/>
                        </a:spcBef>
                        <a:spcAft>
                          <a:spcPts val="0"/>
                        </a:spcAft>
                      </a:pPr>
                      <a:r>
                        <a:rPr lang="en-US" sz="1100">
                          <a:effectLst/>
                          <a:latin typeface="Verdana"/>
                          <a:ea typeface="Times New Roman"/>
                        </a:rPr>
                        <a:t>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9</a:t>
                      </a:r>
                      <a:endParaRPr lang="en-US" sz="900">
                        <a:effectLst/>
                        <a:latin typeface="Times New Roman"/>
                        <a:ea typeface="Times New Roman"/>
                      </a:endParaRPr>
                    </a:p>
                    <a:p>
                      <a:pPr marL="0" marR="0">
                        <a:spcBef>
                          <a:spcPts val="0"/>
                        </a:spcBef>
                        <a:spcAft>
                          <a:spcPts val="0"/>
                        </a:spcAft>
                      </a:pPr>
                      <a:r>
                        <a:rPr lang="en-US" sz="900">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effectLst/>
                          <a:latin typeface="Verdana"/>
                          <a:ea typeface="Times New Roman"/>
                        </a:rPr>
                        <a:t>11</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spcBef>
                          <a:spcPts val="0"/>
                        </a:spcBef>
                        <a:spcAft>
                          <a:spcPts val="0"/>
                        </a:spcAft>
                      </a:pPr>
                      <a:r>
                        <a:rPr lang="en-US" sz="1100">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effectLst/>
                          <a:latin typeface="Verdana"/>
                          <a:ea typeface="Times New Roman"/>
                        </a:rPr>
                        <a:t>18</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spcBef>
                          <a:spcPts val="0"/>
                        </a:spcBef>
                        <a:spcAft>
                          <a:spcPts val="0"/>
                        </a:spcAft>
                      </a:pPr>
                      <a:r>
                        <a:rPr lang="en-US" sz="1100">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spcBef>
                          <a:spcPts val="0"/>
                        </a:spcBef>
                        <a:spcAft>
                          <a:spcPts val="0"/>
                        </a:spcAft>
                      </a:pPr>
                      <a:r>
                        <a:rPr lang="en-US" sz="1100">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409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599"/>
            <a:ext cx="6477000" cy="3554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727200" y="152400"/>
            <a:ext cx="3505200" cy="1477328"/>
          </a:xfrm>
          <a:prstGeom prst="rect">
            <a:avLst/>
          </a:prstGeom>
          <a:noFill/>
        </p:spPr>
        <p:txBody>
          <a:bodyPr wrap="square" rtlCol="0">
            <a:spAutoFit/>
          </a:bodyPr>
          <a:lstStyle/>
          <a:p>
            <a:pPr algn="ctr"/>
            <a:r>
              <a:rPr lang="en-US" dirty="0" smtClean="0">
                <a:solidFill>
                  <a:schemeClr val="bg1"/>
                </a:solidFill>
              </a:rPr>
              <a:t>Danny </a:t>
            </a:r>
            <a:r>
              <a:rPr lang="en-US" dirty="0" err="1" smtClean="0">
                <a:solidFill>
                  <a:schemeClr val="bg1"/>
                </a:solidFill>
              </a:rPr>
              <a:t>Bonaduce</a:t>
            </a:r>
            <a:r>
              <a:rPr lang="en-US" dirty="0" smtClean="0">
                <a:solidFill>
                  <a:schemeClr val="bg1"/>
                </a:solidFill>
              </a:rPr>
              <a:t> is a boxer and a wrestler. He wrestled and boxed many celebrities at charity events and only lost 2 matches in his whole career. </a:t>
            </a:r>
          </a:p>
        </p:txBody>
      </p:sp>
      <p:pic>
        <p:nvPicPr>
          <p:cNvPr id="2054" name="Picture 6" descr="https://encrypted-tbn3.gstatic.com/images?q=tbn:ANd9GcTwFd2pc08W-P964Aupj6xNAbOz8UonbeQD97mYsEVV3s7hFAEf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80278"/>
            <a:ext cx="1447800" cy="179251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encrypted-tbn2.gstatic.com/images?q=tbn:ANd9GcR-lwmt2z9XC1hzC3xip_EbFhkpyx08dbfoKwUFx9Jb2vfF6oQDj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12836" y="367578"/>
            <a:ext cx="1453063" cy="176567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562100" y="1474834"/>
            <a:ext cx="3860800" cy="2308324"/>
          </a:xfrm>
          <a:prstGeom prst="rect">
            <a:avLst/>
          </a:prstGeom>
          <a:noFill/>
        </p:spPr>
        <p:txBody>
          <a:bodyPr wrap="square" rtlCol="0">
            <a:spAutoFit/>
          </a:bodyPr>
          <a:lstStyle/>
          <a:p>
            <a:pPr algn="ctr"/>
            <a:r>
              <a:rPr lang="en-US" dirty="0">
                <a:solidFill>
                  <a:schemeClr val="bg1"/>
                </a:solidFill>
              </a:rPr>
              <a:t>Kobe Bryant started playing for the Lakers right out of high school and </a:t>
            </a:r>
            <a:r>
              <a:rPr lang="en-US" dirty="0" smtClean="0">
                <a:solidFill>
                  <a:schemeClr val="bg1"/>
                </a:solidFill>
              </a:rPr>
              <a:t>    has led </a:t>
            </a:r>
            <a:r>
              <a:rPr lang="en-US" dirty="0">
                <a:solidFill>
                  <a:schemeClr val="bg1"/>
                </a:solidFill>
              </a:rPr>
              <a:t>the team to win 5 NBA championships. He ranks as number 4 on the league’s all-time regular scoring list. While still in high school, he was recognized as the top high school basketball player in the country. </a:t>
            </a:r>
          </a:p>
        </p:txBody>
      </p:sp>
    </p:spTree>
    <p:extLst>
      <p:ext uri="{BB962C8B-B14F-4D97-AF65-F5344CB8AC3E}">
        <p14:creationId xmlns:p14="http://schemas.microsoft.com/office/powerpoint/2010/main" val="12962498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81710995"/>
              </p:ext>
            </p:extLst>
          </p:nvPr>
        </p:nvGraphicFramePr>
        <p:xfrm>
          <a:off x="381000" y="3810000"/>
          <a:ext cx="6172200" cy="5102994"/>
        </p:xfrm>
        <a:graphic>
          <a:graphicData uri="http://schemas.openxmlformats.org/drawingml/2006/table">
            <a:tbl>
              <a:tblPr firstRow="1" firstCol="1" lastRow="1" lastCol="1" bandRow="1" bandCol="1"/>
              <a:tblGrid>
                <a:gridCol w="876300"/>
                <a:gridCol w="202885"/>
                <a:gridCol w="711515"/>
                <a:gridCol w="914400"/>
                <a:gridCol w="914400"/>
                <a:gridCol w="838200"/>
                <a:gridCol w="914400"/>
                <a:gridCol w="800100"/>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October 2013</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628184">
                <a:tc>
                  <a:txBody>
                    <a:bodyPr/>
                    <a:lstStyle/>
                    <a:p>
                      <a:pPr marL="0" marR="0">
                        <a:spcBef>
                          <a:spcPts val="0"/>
                        </a:spcBef>
                        <a:spcAft>
                          <a:spcPts val="0"/>
                        </a:spcAft>
                      </a:pPr>
                      <a:r>
                        <a:rPr lang="en-US" sz="1100">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spcBef>
                          <a:spcPts val="0"/>
                        </a:spcBef>
                        <a:spcAft>
                          <a:spcPts val="0"/>
                        </a:spcAft>
                      </a:pPr>
                      <a:r>
                        <a:rPr lang="en-US" sz="1100">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2161">
                <a:tc>
                  <a:txBody>
                    <a:bodyPr/>
                    <a:lstStyle/>
                    <a:p>
                      <a:pPr marL="0" marR="0">
                        <a:spcBef>
                          <a:spcPts val="0"/>
                        </a:spcBef>
                        <a:spcAft>
                          <a:spcPts val="0"/>
                        </a:spcAft>
                      </a:pPr>
                      <a:r>
                        <a:rPr lang="en-US" sz="1100">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14</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cs typeface="Times New Roman"/>
                        </a:rPr>
                        <a:t>Columbus Day</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85800">
                <a:tc>
                  <a:txBody>
                    <a:bodyPr/>
                    <a:lstStyle/>
                    <a:p>
                      <a:pPr marL="0" marR="0">
                        <a:spcBef>
                          <a:spcPts val="0"/>
                        </a:spcBef>
                        <a:spcAft>
                          <a:spcPts val="0"/>
                        </a:spcAft>
                      </a:pPr>
                      <a:r>
                        <a:rPr lang="en-US" sz="1100">
                          <a:effectLst/>
                          <a:latin typeface="Verdana"/>
                          <a:ea typeface="Times New Roman"/>
                        </a:rPr>
                        <a:t>20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spcBef>
                          <a:spcPts val="0"/>
                        </a:spcBef>
                        <a:spcAft>
                          <a:spcPts val="0"/>
                        </a:spcAft>
                      </a:pPr>
                      <a:r>
                        <a:rPr lang="en-US" sz="1100">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31</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Halloween</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7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dirty="0">
                          <a:effectLst/>
                          <a:latin typeface="Verdana"/>
                          <a:ea typeface="Times New Roman"/>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12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6477000" cy="3582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52400" y="235280"/>
            <a:ext cx="4876800" cy="3416320"/>
          </a:xfrm>
          <a:prstGeom prst="rect">
            <a:avLst/>
          </a:prstGeom>
          <a:noFill/>
        </p:spPr>
        <p:txBody>
          <a:bodyPr wrap="square" rtlCol="0">
            <a:spAutoFit/>
          </a:bodyPr>
          <a:lstStyle/>
          <a:p>
            <a:pPr algn="ctr"/>
            <a:r>
              <a:rPr lang="en-US" dirty="0" smtClean="0">
                <a:solidFill>
                  <a:schemeClr val="bg1"/>
                </a:solidFill>
              </a:rPr>
              <a:t>Bill Cosby </a:t>
            </a:r>
            <a:r>
              <a:rPr lang="en-US" dirty="0" smtClean="0">
                <a:solidFill>
                  <a:schemeClr val="bg1"/>
                </a:solidFill>
              </a:rPr>
              <a:t>began his career with stand up comedy, but was </a:t>
            </a:r>
            <a:r>
              <a:rPr lang="en-US" dirty="0" smtClean="0">
                <a:solidFill>
                  <a:schemeClr val="bg1"/>
                </a:solidFill>
              </a:rPr>
              <a:t>the first African American to co-star in a dramatic series, called </a:t>
            </a:r>
            <a:r>
              <a:rPr lang="en-US" i="1" dirty="0" smtClean="0">
                <a:solidFill>
                  <a:schemeClr val="bg1"/>
                </a:solidFill>
              </a:rPr>
              <a:t>I </a:t>
            </a:r>
            <a:r>
              <a:rPr lang="en-US" i="1" dirty="0" smtClean="0">
                <a:solidFill>
                  <a:schemeClr val="bg1"/>
                </a:solidFill>
              </a:rPr>
              <a:t>Spy</a:t>
            </a:r>
            <a:r>
              <a:rPr lang="en-US" dirty="0" smtClean="0">
                <a:solidFill>
                  <a:schemeClr val="bg1"/>
                </a:solidFill>
              </a:rPr>
              <a:t>. He pioneered the</a:t>
            </a:r>
            <a:r>
              <a:rPr lang="en-US" dirty="0" smtClean="0">
                <a:solidFill>
                  <a:schemeClr val="bg1"/>
                </a:solidFill>
              </a:rPr>
              <a:t> breaking </a:t>
            </a:r>
            <a:r>
              <a:rPr lang="en-US" dirty="0" smtClean="0">
                <a:solidFill>
                  <a:schemeClr val="bg1"/>
                </a:solidFill>
              </a:rPr>
              <a:t>racial </a:t>
            </a:r>
            <a:r>
              <a:rPr lang="en-US" dirty="0" smtClean="0">
                <a:solidFill>
                  <a:schemeClr val="bg1"/>
                </a:solidFill>
              </a:rPr>
              <a:t>barriers in TV. </a:t>
            </a:r>
            <a:r>
              <a:rPr lang="en-US" dirty="0" smtClean="0">
                <a:solidFill>
                  <a:schemeClr val="bg1"/>
                </a:solidFill>
              </a:rPr>
              <a:t>He won 3 Grammys for his performance on </a:t>
            </a:r>
            <a:r>
              <a:rPr lang="en-US" dirty="0" smtClean="0">
                <a:solidFill>
                  <a:schemeClr val="bg1"/>
                </a:solidFill>
              </a:rPr>
              <a:t>that </a:t>
            </a:r>
            <a:r>
              <a:rPr lang="en-US" dirty="0" smtClean="0">
                <a:solidFill>
                  <a:schemeClr val="bg1"/>
                </a:solidFill>
              </a:rPr>
              <a:t>show. </a:t>
            </a:r>
            <a:endParaRPr lang="en-US" dirty="0" smtClean="0">
              <a:solidFill>
                <a:schemeClr val="bg1"/>
              </a:solidFill>
            </a:endParaRPr>
          </a:p>
          <a:p>
            <a:pPr algn="ctr"/>
            <a:r>
              <a:rPr lang="en-US" dirty="0" smtClean="0">
                <a:solidFill>
                  <a:schemeClr val="bg1"/>
                </a:solidFill>
              </a:rPr>
              <a:t>Kevin </a:t>
            </a:r>
            <a:r>
              <a:rPr lang="en-US" dirty="0" smtClean="0">
                <a:solidFill>
                  <a:schemeClr val="bg1"/>
                </a:solidFill>
              </a:rPr>
              <a:t>Hart started his stand up comedy career at an amateur club in Philly. Even though he was off to a rough start, his career took off when he moved to Massachusetts and started making fun of his own failures and insecurities.  His inspiration for becoming a comedian was Bill Cosby. </a:t>
            </a:r>
          </a:p>
          <a:p>
            <a:endParaRPr lang="en-US" dirty="0">
              <a:solidFill>
                <a:schemeClr val="bg1"/>
              </a:solidFill>
            </a:endParaRPr>
          </a:p>
        </p:txBody>
      </p:sp>
      <p:pic>
        <p:nvPicPr>
          <p:cNvPr id="4098" name="Picture 2" descr="https://encrypted-tbn3.gstatic.com/images?q=tbn:ANd9GcRZjuVa5tEXfZE6RAVbhn9zPkcyjpE3mGZ52ZnniS_REHyCrHeb_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168167"/>
            <a:ext cx="1600200" cy="204249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encrypted-tbn0.gstatic.com/images?q=tbn:ANd9GcRTFKVX70_2d35DN9OyljvfXobjiB7MP6Oegs8VrLBIveCis4P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939723"/>
            <a:ext cx="1600200" cy="17947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693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935986362"/>
              </p:ext>
            </p:extLst>
          </p:nvPr>
        </p:nvGraphicFramePr>
        <p:xfrm>
          <a:off x="381000" y="4114800"/>
          <a:ext cx="6172200" cy="4791833"/>
        </p:xfrm>
        <a:graphic>
          <a:graphicData uri="http://schemas.openxmlformats.org/drawingml/2006/table">
            <a:tbl>
              <a:tblPr firstRow="1" firstCol="1" lastRow="1" lastCol="1" bandRow="1" bandCol="1"/>
              <a:tblGrid>
                <a:gridCol w="800100"/>
                <a:gridCol w="279085"/>
                <a:gridCol w="559115"/>
                <a:gridCol w="838200"/>
                <a:gridCol w="914400"/>
                <a:gridCol w="990600"/>
                <a:gridCol w="990600"/>
                <a:gridCol w="800100"/>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November 2013</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51984">
                <a:tc>
                  <a:txBody>
                    <a:bodyPr/>
                    <a:lstStyle/>
                    <a:p>
                      <a:pPr marL="0" marR="0">
                        <a:spcBef>
                          <a:spcPts val="0"/>
                        </a:spcBef>
                        <a:spcAft>
                          <a:spcPts val="0"/>
                        </a:spcAft>
                      </a:pPr>
                      <a:r>
                        <a:rPr lang="en-US" sz="1100">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4390">
                <a:tc>
                  <a:txBody>
                    <a:bodyPr/>
                    <a:lstStyle/>
                    <a:p>
                      <a:pPr marL="0" marR="0">
                        <a:spcBef>
                          <a:spcPts val="0"/>
                        </a:spcBef>
                        <a:spcAft>
                          <a:spcPts val="0"/>
                        </a:spcAft>
                      </a:pPr>
                      <a:r>
                        <a:rPr lang="en-US" sz="1100">
                          <a:effectLst/>
                          <a:latin typeface="Verdana"/>
                          <a:ea typeface="Times New Roman"/>
                        </a:rPr>
                        <a:t>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Times New Roman"/>
                        </a:rPr>
                        <a:t>8</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996">
                <a:tc>
                  <a:txBody>
                    <a:bodyPr/>
                    <a:lstStyle/>
                    <a:p>
                      <a:pPr marL="0" marR="0">
                        <a:spcBef>
                          <a:spcPts val="0"/>
                        </a:spcBef>
                        <a:spcAft>
                          <a:spcPts val="0"/>
                        </a:spcAft>
                      </a:pPr>
                      <a:r>
                        <a:rPr lang="en-US" sz="1100">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11</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cs typeface="Times New Roman"/>
                        </a:rPr>
                        <a:t>Veterans Day</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214">
                <a:tc>
                  <a:txBody>
                    <a:bodyPr/>
                    <a:lstStyle/>
                    <a:p>
                      <a:pPr marL="0" marR="0">
                        <a:spcBef>
                          <a:spcPts val="0"/>
                        </a:spcBef>
                        <a:spcAft>
                          <a:spcPts val="0"/>
                        </a:spcAft>
                      </a:pPr>
                      <a:r>
                        <a:rPr lang="en-US" sz="1100">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cs typeface="Times New Roman"/>
                        </a:rPr>
                        <a:t>21</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spcBef>
                          <a:spcPts val="0"/>
                        </a:spcBef>
                        <a:spcAft>
                          <a:spcPts val="0"/>
                        </a:spcAft>
                      </a:pPr>
                      <a:r>
                        <a:rPr lang="en-US" sz="1100">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28</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Thanksgiving 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1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399"/>
            <a:ext cx="6477000" cy="3844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https://encrypted-tbn0.gstatic.com/images?q=tbn:ANd9GcQvZ8FzlcLosM7bxA-yMZJijhN0A3OUV-K40djNic2Bt-hqa-42h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81000"/>
            <a:ext cx="1520825" cy="19411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0.gstatic.com/images?q=tbn:ANd9GcTrvkLRTTHd8FR6CW_a24uOYh2E3vEI0zNX1D_RXdmVBVL6ULr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28800"/>
            <a:ext cx="1520824" cy="197138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656693" y="479960"/>
            <a:ext cx="4858406" cy="1323439"/>
          </a:xfrm>
          <a:prstGeom prst="rect">
            <a:avLst/>
          </a:prstGeom>
          <a:noFill/>
        </p:spPr>
        <p:txBody>
          <a:bodyPr wrap="square" rtlCol="0">
            <a:spAutoFit/>
          </a:bodyPr>
          <a:lstStyle/>
          <a:p>
            <a:pPr algn="r"/>
            <a:r>
              <a:rPr lang="en-US" sz="2000" dirty="0" smtClean="0">
                <a:solidFill>
                  <a:schemeClr val="bg1"/>
                </a:solidFill>
              </a:rPr>
              <a:t>Billie </a:t>
            </a:r>
            <a:r>
              <a:rPr lang="en-US" sz="2000" dirty="0" smtClean="0">
                <a:solidFill>
                  <a:schemeClr val="bg1"/>
                </a:solidFill>
              </a:rPr>
              <a:t>Holiday never learned to </a:t>
            </a:r>
            <a:r>
              <a:rPr lang="en-US" sz="2000" dirty="0" smtClean="0">
                <a:solidFill>
                  <a:schemeClr val="bg1"/>
                </a:solidFill>
              </a:rPr>
              <a:t>read music</a:t>
            </a:r>
            <a:r>
              <a:rPr lang="en-US" sz="2000" dirty="0" smtClean="0">
                <a:solidFill>
                  <a:schemeClr val="bg1"/>
                </a:solidFill>
              </a:rPr>
              <a:t>, yet she is one of the </a:t>
            </a:r>
            <a:r>
              <a:rPr lang="en-US" sz="2000" dirty="0" smtClean="0">
                <a:solidFill>
                  <a:schemeClr val="bg1"/>
                </a:solidFill>
              </a:rPr>
              <a:t>biggest </a:t>
            </a:r>
            <a:r>
              <a:rPr lang="en-US" sz="2000" dirty="0" smtClean="0">
                <a:solidFill>
                  <a:schemeClr val="bg1"/>
                </a:solidFill>
              </a:rPr>
              <a:t>jazz legends of all time. She was one </a:t>
            </a:r>
            <a:r>
              <a:rPr lang="en-US" sz="2000" dirty="0" smtClean="0">
                <a:solidFill>
                  <a:schemeClr val="bg1"/>
                </a:solidFill>
              </a:rPr>
              <a:t>of </a:t>
            </a:r>
            <a:r>
              <a:rPr lang="en-US" sz="2000" dirty="0" smtClean="0">
                <a:solidFill>
                  <a:schemeClr val="bg1"/>
                </a:solidFill>
              </a:rPr>
              <a:t>the first black </a:t>
            </a:r>
            <a:r>
              <a:rPr lang="en-US" sz="2000" dirty="0" smtClean="0">
                <a:solidFill>
                  <a:schemeClr val="bg1"/>
                </a:solidFill>
              </a:rPr>
              <a:t>women </a:t>
            </a:r>
            <a:r>
              <a:rPr lang="en-US" sz="2000" dirty="0" smtClean="0">
                <a:solidFill>
                  <a:schemeClr val="bg1"/>
                </a:solidFill>
              </a:rPr>
              <a:t>to work with a white </a:t>
            </a:r>
            <a:r>
              <a:rPr lang="en-US" sz="2000" dirty="0" smtClean="0">
                <a:solidFill>
                  <a:schemeClr val="bg1"/>
                </a:solidFill>
              </a:rPr>
              <a:t>Orchestra.</a:t>
            </a:r>
            <a:endParaRPr lang="en-US" sz="2000" dirty="0">
              <a:solidFill>
                <a:schemeClr val="bg1"/>
              </a:solidFill>
            </a:endParaRPr>
          </a:p>
        </p:txBody>
      </p:sp>
      <p:sp>
        <p:nvSpPr>
          <p:cNvPr id="3" name="TextBox 2"/>
          <p:cNvSpPr txBox="1"/>
          <p:nvPr/>
        </p:nvSpPr>
        <p:spPr>
          <a:xfrm>
            <a:off x="304800" y="2322154"/>
            <a:ext cx="3675993" cy="1631216"/>
          </a:xfrm>
          <a:prstGeom prst="rect">
            <a:avLst/>
          </a:prstGeom>
          <a:noFill/>
        </p:spPr>
        <p:txBody>
          <a:bodyPr wrap="square" rtlCol="0">
            <a:spAutoFit/>
          </a:bodyPr>
          <a:lstStyle/>
          <a:p>
            <a:r>
              <a:rPr lang="en-US" sz="2000" dirty="0" smtClean="0">
                <a:solidFill>
                  <a:schemeClr val="bg1"/>
                </a:solidFill>
              </a:rPr>
              <a:t>Joan </a:t>
            </a:r>
            <a:r>
              <a:rPr lang="en-US" sz="2000" dirty="0">
                <a:solidFill>
                  <a:schemeClr val="bg1"/>
                </a:solidFill>
              </a:rPr>
              <a:t>Jett has had </a:t>
            </a:r>
            <a:r>
              <a:rPr lang="en-US" sz="2000" dirty="0" smtClean="0">
                <a:solidFill>
                  <a:schemeClr val="bg1"/>
                </a:solidFill>
              </a:rPr>
              <a:t>8 platinum </a:t>
            </a:r>
            <a:r>
              <a:rPr lang="en-US" sz="2000" dirty="0">
                <a:solidFill>
                  <a:schemeClr val="bg1"/>
                </a:solidFill>
              </a:rPr>
              <a:t>and gold albums as well as </a:t>
            </a:r>
            <a:r>
              <a:rPr lang="en-US" sz="2000" dirty="0" smtClean="0">
                <a:solidFill>
                  <a:schemeClr val="bg1"/>
                </a:solidFill>
              </a:rPr>
              <a:t>nine </a:t>
            </a:r>
            <a:r>
              <a:rPr lang="en-US" sz="2000" dirty="0">
                <a:solidFill>
                  <a:schemeClr val="bg1"/>
                </a:solidFill>
              </a:rPr>
              <a:t>Top 40 hits.  She also helped </a:t>
            </a:r>
            <a:r>
              <a:rPr lang="en-US" sz="2000" dirty="0" smtClean="0">
                <a:solidFill>
                  <a:schemeClr val="bg1"/>
                </a:solidFill>
              </a:rPr>
              <a:t>produce </a:t>
            </a:r>
            <a:r>
              <a:rPr lang="en-US" sz="2000" dirty="0">
                <a:solidFill>
                  <a:schemeClr val="bg1"/>
                </a:solidFill>
              </a:rPr>
              <a:t>the movie “The Runaways” </a:t>
            </a:r>
            <a:r>
              <a:rPr lang="en-US" sz="2000" dirty="0" smtClean="0">
                <a:solidFill>
                  <a:schemeClr val="bg1"/>
                </a:solidFill>
              </a:rPr>
              <a:t>which </a:t>
            </a:r>
            <a:r>
              <a:rPr lang="en-US" sz="2000" dirty="0">
                <a:solidFill>
                  <a:schemeClr val="bg1"/>
                </a:solidFill>
              </a:rPr>
              <a:t>was about her band. </a:t>
            </a:r>
          </a:p>
        </p:txBody>
      </p:sp>
    </p:spTree>
    <p:extLst>
      <p:ext uri="{BB962C8B-B14F-4D97-AF65-F5344CB8AC3E}">
        <p14:creationId xmlns:p14="http://schemas.microsoft.com/office/powerpoint/2010/main" val="29488270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563396053"/>
              </p:ext>
            </p:extLst>
          </p:nvPr>
        </p:nvGraphicFramePr>
        <p:xfrm>
          <a:off x="381000" y="4191000"/>
          <a:ext cx="6172200" cy="4697724"/>
        </p:xfrm>
        <a:graphic>
          <a:graphicData uri="http://schemas.openxmlformats.org/drawingml/2006/table">
            <a:tbl>
              <a:tblPr firstRow="1" firstCol="1" lastRow="1" lastCol="1" bandRow="1" bandCol="1"/>
              <a:tblGrid>
                <a:gridCol w="800100"/>
                <a:gridCol w="279085"/>
                <a:gridCol w="482915"/>
                <a:gridCol w="838200"/>
                <a:gridCol w="914400"/>
                <a:gridCol w="990600"/>
                <a:gridCol w="990600"/>
                <a:gridCol w="876300"/>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December 2013</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43963">
                <a:tc>
                  <a:txBody>
                    <a:bodyPr/>
                    <a:lstStyle/>
                    <a:p>
                      <a:pPr marL="0" marR="0">
                        <a:spcBef>
                          <a:spcPts val="0"/>
                        </a:spcBef>
                        <a:spcAft>
                          <a:spcPts val="0"/>
                        </a:spcAft>
                      </a:pPr>
                      <a:r>
                        <a:rPr lang="en-US" sz="1100">
                          <a:effectLst/>
                          <a:latin typeface="Verdana"/>
                          <a:ea typeface="Times New Roman"/>
                        </a:rPr>
                        <a:t>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6369">
                <a:tc>
                  <a:txBody>
                    <a:bodyPr/>
                    <a:lstStyle/>
                    <a:p>
                      <a:pPr marL="0" marR="0">
                        <a:spcBef>
                          <a:spcPts val="0"/>
                        </a:spcBef>
                        <a:spcAft>
                          <a:spcPts val="0"/>
                        </a:spcAft>
                      </a:pPr>
                      <a:r>
                        <a:rPr lang="en-US" sz="1100">
                          <a:effectLst/>
                          <a:latin typeface="Verdana"/>
                          <a:ea typeface="Times New Roman"/>
                        </a:rPr>
                        <a:t>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775">
                <a:tc>
                  <a:txBody>
                    <a:bodyPr/>
                    <a:lstStyle/>
                    <a:p>
                      <a:pPr marL="0" marR="0">
                        <a:spcBef>
                          <a:spcPts val="0"/>
                        </a:spcBef>
                        <a:spcAft>
                          <a:spcPts val="0"/>
                        </a:spcAft>
                      </a:pPr>
                      <a:r>
                        <a:rPr lang="en-US" sz="1100">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1181">
                <a:tc>
                  <a:txBody>
                    <a:bodyPr/>
                    <a:lstStyle/>
                    <a:p>
                      <a:pPr marL="0" marR="0">
                        <a:spcBef>
                          <a:spcPts val="0"/>
                        </a:spcBef>
                        <a:spcAft>
                          <a:spcPts val="0"/>
                        </a:spcAft>
                      </a:pPr>
                      <a:r>
                        <a:rPr lang="en-US" sz="1100">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25</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Christmas 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9787">
                <a:tc>
                  <a:txBody>
                    <a:bodyPr/>
                    <a:lstStyle/>
                    <a:p>
                      <a:pPr marL="0" marR="0">
                        <a:spcBef>
                          <a:spcPts val="0"/>
                        </a:spcBef>
                        <a:spcAft>
                          <a:spcPts val="0"/>
                        </a:spcAft>
                      </a:pPr>
                      <a:r>
                        <a:rPr lang="en-US" sz="1100">
                          <a:effectLst/>
                          <a:latin typeface="Verdana"/>
                          <a:ea typeface="Times New Roman"/>
                          <a:cs typeface="Arial"/>
                        </a:rPr>
                        <a:t>29</a:t>
                      </a:r>
                      <a:endParaRPr lang="en-US" sz="700">
                        <a:effectLst/>
                        <a:latin typeface="Century Gothic"/>
                        <a:ea typeface="Times New Roman"/>
                        <a:cs typeface="Arial"/>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31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716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6477000" cy="393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descr="https://encrypted-tbn3.gstatic.com/images?q=tbn:ANd9GcR20Td6pYSpEFP3G1y4iTsQCkjLZeLwId9fbT0hcaGJKBhQncu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1676400" cy="22669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encrypted-tbn1.gstatic.com/images?q=tbn:ANd9GcQNKeUx5-Mqn4D9OZTjIS1S9KAdgTE5OemuyE9xnz21SXjZcZF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3151" y="2140157"/>
            <a:ext cx="1681655" cy="182698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52400" y="2506670"/>
            <a:ext cx="4779579" cy="1477328"/>
          </a:xfrm>
          <a:prstGeom prst="rect">
            <a:avLst/>
          </a:prstGeom>
          <a:noFill/>
        </p:spPr>
        <p:txBody>
          <a:bodyPr wrap="square" rtlCol="0">
            <a:spAutoFit/>
          </a:bodyPr>
          <a:lstStyle/>
          <a:p>
            <a:pPr algn="ctr"/>
            <a:r>
              <a:rPr lang="en-US" dirty="0" smtClean="0">
                <a:solidFill>
                  <a:schemeClr val="bg1"/>
                </a:solidFill>
              </a:rPr>
              <a:t>Alexander </a:t>
            </a:r>
            <a:r>
              <a:rPr lang="en-US" dirty="0" smtClean="0">
                <a:solidFill>
                  <a:schemeClr val="bg1"/>
                </a:solidFill>
              </a:rPr>
              <a:t>Hamilton is </a:t>
            </a:r>
            <a:r>
              <a:rPr lang="en-US" dirty="0" smtClean="0">
                <a:solidFill>
                  <a:schemeClr val="bg1"/>
                </a:solidFill>
              </a:rPr>
              <a:t>known as a Foundin</a:t>
            </a:r>
            <a:r>
              <a:rPr lang="en-US" dirty="0" smtClean="0">
                <a:solidFill>
                  <a:schemeClr val="bg1"/>
                </a:solidFill>
              </a:rPr>
              <a:t>g Father and co-writer of the Constitution.</a:t>
            </a:r>
            <a:r>
              <a:rPr lang="en-US" dirty="0" smtClean="0">
                <a:solidFill>
                  <a:schemeClr val="bg1"/>
                </a:solidFill>
              </a:rPr>
              <a:t> </a:t>
            </a:r>
            <a:r>
              <a:rPr lang="en-US" dirty="0" smtClean="0">
                <a:solidFill>
                  <a:schemeClr val="bg1"/>
                </a:solidFill>
              </a:rPr>
              <a:t>He was appointed as the first secretary of treasury by George Washington. He died in a duel </a:t>
            </a:r>
            <a:r>
              <a:rPr lang="en-US" dirty="0" smtClean="0">
                <a:solidFill>
                  <a:schemeClr val="bg1"/>
                </a:solidFill>
              </a:rPr>
              <a:t>against </a:t>
            </a:r>
            <a:r>
              <a:rPr lang="en-US" dirty="0" smtClean="0">
                <a:solidFill>
                  <a:schemeClr val="bg1"/>
                </a:solidFill>
              </a:rPr>
              <a:t>Aaron Burr. </a:t>
            </a:r>
            <a:endParaRPr lang="en-US" dirty="0">
              <a:solidFill>
                <a:schemeClr val="bg1"/>
              </a:solidFill>
            </a:endParaRPr>
          </a:p>
        </p:txBody>
      </p:sp>
      <p:sp>
        <p:nvSpPr>
          <p:cNvPr id="3" name="TextBox 2"/>
          <p:cNvSpPr txBox="1"/>
          <p:nvPr/>
        </p:nvSpPr>
        <p:spPr>
          <a:xfrm>
            <a:off x="1981200" y="228600"/>
            <a:ext cx="4401206" cy="2031325"/>
          </a:xfrm>
          <a:prstGeom prst="rect">
            <a:avLst/>
          </a:prstGeom>
          <a:noFill/>
        </p:spPr>
        <p:txBody>
          <a:bodyPr wrap="square" rtlCol="0">
            <a:spAutoFit/>
          </a:bodyPr>
          <a:lstStyle/>
          <a:p>
            <a:pPr algn="ctr"/>
            <a:r>
              <a:rPr lang="en-US" dirty="0">
                <a:solidFill>
                  <a:schemeClr val="bg1"/>
                </a:solidFill>
              </a:rPr>
              <a:t>John Wanamaker is considered to be the father of modern advertising. He had a chain of stores called Wanamaker’s which sold clothing. His stores were very successful because unlike other merchants, Wanamaker believed that customers will come back more often if the stores are having a lot of sales. </a:t>
            </a:r>
          </a:p>
        </p:txBody>
      </p:sp>
    </p:spTree>
    <p:extLst>
      <p:ext uri="{BB962C8B-B14F-4D97-AF65-F5344CB8AC3E}">
        <p14:creationId xmlns:p14="http://schemas.microsoft.com/office/powerpoint/2010/main" val="22376863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59887368"/>
              </p:ext>
            </p:extLst>
          </p:nvPr>
        </p:nvGraphicFramePr>
        <p:xfrm>
          <a:off x="304800" y="3810000"/>
          <a:ext cx="6172200" cy="5014421"/>
        </p:xfrm>
        <a:graphic>
          <a:graphicData uri="http://schemas.openxmlformats.org/drawingml/2006/table">
            <a:tbl>
              <a:tblPr firstRow="1" firstCol="1" lastRow="1" lastCol="1" bandRow="1" bandCol="1"/>
              <a:tblGrid>
                <a:gridCol w="800100"/>
                <a:gridCol w="279085"/>
                <a:gridCol w="559115"/>
                <a:gridCol w="838200"/>
                <a:gridCol w="914400"/>
                <a:gridCol w="990600"/>
                <a:gridCol w="914400"/>
                <a:gridCol w="876300"/>
              </a:tblGrid>
              <a:tr h="324853">
                <a:tc gridSpan="2">
                  <a:txBody>
                    <a:bodyPr/>
                    <a:lstStyle/>
                    <a:p>
                      <a:endParaRPr lang="en-US" sz="700">
                        <a:effectLst/>
                        <a:latin typeface="Calibri"/>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pPr marL="0" marR="0">
                        <a:lnSpc>
                          <a:spcPct val="115000"/>
                        </a:lnSpc>
                        <a:spcBef>
                          <a:spcPts val="0"/>
                        </a:spcBef>
                        <a:spcAft>
                          <a:spcPts val="0"/>
                        </a:spcAft>
                      </a:pPr>
                      <a:r>
                        <a:rPr lang="en-US" sz="1100" b="1">
                          <a:effectLst/>
                          <a:latin typeface="Verdana"/>
                          <a:ea typeface="Times New Roman"/>
                          <a:cs typeface="Century Gothic"/>
                        </a:rPr>
                        <a:t>               </a:t>
                      </a:r>
                      <a:endParaRPr lang="en-US" sz="900">
                        <a:effectLst/>
                        <a:latin typeface="Times New Roman"/>
                        <a:ea typeface="Times New Roman"/>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49705">
                <a:tc gridSpan="2">
                  <a:txBody>
                    <a:bodyPr/>
                    <a:lstStyle/>
                    <a:p>
                      <a:pPr marL="0" marR="0" algn="ctr">
                        <a:lnSpc>
                          <a:spcPct val="115000"/>
                        </a:lnSpc>
                        <a:spcBef>
                          <a:spcPts val="0"/>
                        </a:spcBef>
                        <a:spcAft>
                          <a:spcPts val="0"/>
                        </a:spcAft>
                      </a:pPr>
                      <a:r>
                        <a:rPr lang="en-US" sz="1300" b="1">
                          <a:effectLst/>
                          <a:latin typeface="Verdana"/>
                          <a:ea typeface="Times New Roman"/>
                          <a:cs typeface="Century Gothic"/>
                        </a:rPr>
                        <a:t>January 2014</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6">
                  <a:txBody>
                    <a:bodyPr/>
                    <a:lstStyle/>
                    <a:p>
                      <a:endParaRPr lang="en-US" sz="700">
                        <a:effectLst/>
                        <a:latin typeface="Calibri"/>
                      </a:endParaRPr>
                    </a:p>
                  </a:txBody>
                  <a:tcPr marL="48728" marR="4872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48297">
                <a:tc>
                  <a:txBody>
                    <a:bodyPr/>
                    <a:lstStyle/>
                    <a:p>
                      <a:pPr marL="0" marR="0" algn="ctr">
                        <a:lnSpc>
                          <a:spcPct val="115000"/>
                        </a:lnSpc>
                        <a:spcBef>
                          <a:spcPts val="0"/>
                        </a:spcBef>
                        <a:spcAft>
                          <a:spcPts val="0"/>
                        </a:spcAft>
                      </a:pPr>
                      <a:r>
                        <a:rPr lang="en-US" sz="900" b="1">
                          <a:effectLst/>
                          <a:latin typeface="Verdana"/>
                          <a:ea typeface="Times New Roman"/>
                          <a:cs typeface="Century Gothic"/>
                        </a:rPr>
                        <a:t>Sun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gridSpan="2">
                  <a:txBody>
                    <a:bodyPr/>
                    <a:lstStyle/>
                    <a:p>
                      <a:pPr marL="0" marR="0" algn="ctr">
                        <a:lnSpc>
                          <a:spcPct val="115000"/>
                        </a:lnSpc>
                        <a:spcBef>
                          <a:spcPts val="0"/>
                        </a:spcBef>
                        <a:spcAft>
                          <a:spcPts val="0"/>
                        </a:spcAft>
                      </a:pPr>
                      <a:r>
                        <a:rPr lang="en-US" sz="900" b="1">
                          <a:effectLst/>
                          <a:latin typeface="Verdana"/>
                          <a:ea typeface="Times New Roman"/>
                          <a:cs typeface="Century Gothic"/>
                        </a:rPr>
                        <a:t>Mon</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Tue</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Wed</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Thu</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Fri</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900" b="1">
                          <a:effectLst/>
                          <a:latin typeface="Verdana"/>
                          <a:ea typeface="Times New Roman"/>
                          <a:cs typeface="Century Gothic"/>
                        </a:rPr>
                        <a:t>Sat</a:t>
                      </a:r>
                      <a:endParaRPr lang="en-US" sz="900">
                        <a:effectLst/>
                        <a:latin typeface="Times New Roman"/>
                        <a:ea typeface="Times New Roman"/>
                      </a:endParaRPr>
                    </a:p>
                  </a:txBody>
                  <a:tcPr marL="48728" marR="4872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628184">
                <a:tc>
                  <a:txBody>
                    <a:bodyPr/>
                    <a:lstStyle/>
                    <a:p>
                      <a:pPr marL="0" marR="0">
                        <a:spcBef>
                          <a:spcPts val="0"/>
                        </a:spcBef>
                        <a:spcAft>
                          <a:spcPts val="0"/>
                        </a:spcAft>
                      </a:pPr>
                      <a:r>
                        <a:rPr lang="en-US" sz="1100">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p>
                      <a:pPr marL="0" marR="0">
                        <a:spcBef>
                          <a:spcPts val="0"/>
                        </a:spcBef>
                        <a:spcAft>
                          <a:spcPts val="0"/>
                        </a:spcAft>
                      </a:pPr>
                      <a:r>
                        <a:rPr lang="en-US" sz="1100" b="1">
                          <a:effectLst/>
                          <a:latin typeface="Verdana"/>
                          <a:ea typeface="Times New Roman"/>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effectLst/>
                          <a:latin typeface="Verdana"/>
                          <a:ea typeface="Times New Roman"/>
                        </a:rPr>
                        <a:t>1</a:t>
                      </a:r>
                      <a:endParaRPr lang="en-US" sz="900" dirty="0">
                        <a:effectLst/>
                        <a:latin typeface="Times New Roman"/>
                        <a:ea typeface="Times New Roman"/>
                      </a:endParaRPr>
                    </a:p>
                    <a:p>
                      <a:pPr marL="0" marR="0">
                        <a:spcBef>
                          <a:spcPts val="0"/>
                        </a:spcBef>
                        <a:spcAft>
                          <a:spcPts val="0"/>
                        </a:spcAft>
                      </a:pPr>
                      <a:r>
                        <a:rPr lang="en-US" sz="700" dirty="0">
                          <a:effectLst/>
                          <a:latin typeface="Verdana"/>
                          <a:ea typeface="Times New Roman"/>
                        </a:rPr>
                        <a:t>New Year's</a:t>
                      </a:r>
                      <a:r>
                        <a:rPr lang="en-US" sz="1300" dirty="0">
                          <a:solidFill>
                            <a:srgbClr val="000000"/>
                          </a:solidFill>
                          <a:effectLst/>
                          <a:latin typeface="Verdana"/>
                          <a:ea typeface="Times New Roman"/>
                        </a:rPr>
                        <a:t> </a:t>
                      </a:r>
                      <a:r>
                        <a:rPr lang="en-US" sz="700" dirty="0">
                          <a:effectLst/>
                          <a:latin typeface="Verdana"/>
                          <a:ea typeface="Times New Roman"/>
                        </a:rPr>
                        <a:t>Day</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4390">
                <a:tc>
                  <a:txBody>
                    <a:bodyPr/>
                    <a:lstStyle/>
                    <a:p>
                      <a:pPr marL="0" marR="0">
                        <a:spcBef>
                          <a:spcPts val="0"/>
                        </a:spcBef>
                        <a:spcAft>
                          <a:spcPts val="0"/>
                        </a:spcAft>
                      </a:pPr>
                      <a:r>
                        <a:rPr lang="en-US" sz="1100">
                          <a:effectLst/>
                          <a:latin typeface="Verdana"/>
                          <a:ea typeface="Times New Roman"/>
                        </a:rPr>
                        <a:t>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dirty="0">
                          <a:effectLst/>
                          <a:latin typeface="Verdana"/>
                          <a:ea typeface="Times New Roman"/>
                        </a:rPr>
                        <a:t>8</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2996">
                <a:tc>
                  <a:txBody>
                    <a:bodyPr/>
                    <a:lstStyle/>
                    <a:p>
                      <a:pPr marL="0" marR="0">
                        <a:spcBef>
                          <a:spcPts val="0"/>
                        </a:spcBef>
                        <a:spcAft>
                          <a:spcPts val="0"/>
                        </a:spcAft>
                      </a:pPr>
                      <a:r>
                        <a:rPr lang="en-US" sz="1100">
                          <a:effectLst/>
                          <a:latin typeface="Verdana"/>
                          <a:ea typeface="Times New Roman"/>
                        </a:rPr>
                        <a:t>12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13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14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17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18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1602">
                <a:tc>
                  <a:txBody>
                    <a:bodyPr/>
                    <a:lstStyle/>
                    <a:p>
                      <a:pPr marL="0" marR="0">
                        <a:spcBef>
                          <a:spcPts val="0"/>
                        </a:spcBef>
                        <a:spcAft>
                          <a:spcPts val="0"/>
                        </a:spcAft>
                      </a:pPr>
                      <a:r>
                        <a:rPr lang="en-US" sz="1100">
                          <a:effectLst/>
                          <a:latin typeface="Verdana"/>
                          <a:ea typeface="Times New Roman"/>
                        </a:rPr>
                        <a:t>19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20</a:t>
                      </a:r>
                      <a:endParaRPr lang="en-US" sz="900">
                        <a:effectLst/>
                        <a:latin typeface="Times New Roman"/>
                        <a:ea typeface="Times New Roman"/>
                      </a:endParaRPr>
                    </a:p>
                    <a:p>
                      <a:pPr marL="0" marR="0">
                        <a:spcBef>
                          <a:spcPts val="0"/>
                        </a:spcBef>
                        <a:spcAft>
                          <a:spcPts val="0"/>
                        </a:spcAft>
                      </a:pPr>
                      <a:r>
                        <a:rPr lang="en-US" sz="700">
                          <a:effectLst/>
                          <a:latin typeface="Verdana"/>
                          <a:ea typeface="Times New Roman"/>
                        </a:rPr>
                        <a:t>M L King Day</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22</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23</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24</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a:effectLst/>
                          <a:latin typeface="Verdana"/>
                          <a:ea typeface="Times New Roman"/>
                        </a:rPr>
                        <a:t>25</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600">
                <a:tc>
                  <a:txBody>
                    <a:bodyPr/>
                    <a:lstStyle/>
                    <a:p>
                      <a:pPr marL="0" marR="0">
                        <a:spcBef>
                          <a:spcPts val="0"/>
                        </a:spcBef>
                        <a:spcAft>
                          <a:spcPts val="0"/>
                        </a:spcAft>
                      </a:pPr>
                      <a:r>
                        <a:rPr lang="en-US" sz="1100">
                          <a:effectLst/>
                          <a:latin typeface="Verdana"/>
                          <a:ea typeface="Times New Roman"/>
                        </a:rPr>
                        <a:t>26</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spcBef>
                          <a:spcPts val="0"/>
                        </a:spcBef>
                        <a:spcAft>
                          <a:spcPts val="0"/>
                        </a:spcAft>
                      </a:pPr>
                      <a:r>
                        <a:rPr lang="en-US" sz="1100" b="1">
                          <a:effectLst/>
                          <a:latin typeface="Verdana"/>
                          <a:ea typeface="Times New Roman"/>
                        </a:rPr>
                        <a:t>27</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100" b="1">
                          <a:effectLst/>
                          <a:latin typeface="Verdana"/>
                          <a:ea typeface="Times New Roman"/>
                        </a:rPr>
                        <a:t>28</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29</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30</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100" b="1">
                          <a:effectLst/>
                          <a:latin typeface="Verdana"/>
                          <a:ea typeface="Times New Roman"/>
                        </a:rPr>
                        <a:t>31</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4794">
                <a:tc>
                  <a:txBody>
                    <a:bodyPr/>
                    <a:lstStyle/>
                    <a:p>
                      <a:endParaRPr lang="en-US" sz="700">
                        <a:effectLst/>
                        <a:latin typeface="Calibri"/>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b="1">
                          <a:effectLst/>
                          <a:latin typeface="Verdana"/>
                          <a:ea typeface="Times New Roman"/>
                          <a:cs typeface="Century Gothic"/>
                        </a:rPr>
                        <a:t> </a:t>
                      </a:r>
                      <a:endParaRPr lang="en-US" sz="90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000" dirty="0">
                          <a:effectLst/>
                          <a:latin typeface="Verdana"/>
                          <a:ea typeface="Times New Roman"/>
                          <a:cs typeface="Century Gothic"/>
                        </a:rPr>
                        <a:t> </a:t>
                      </a:r>
                      <a:endParaRPr lang="en-US" sz="900" dirty="0">
                        <a:effectLst/>
                        <a:latin typeface="Times New Roman"/>
                        <a:ea typeface="Times New Roman"/>
                      </a:endParaRPr>
                    </a:p>
                  </a:txBody>
                  <a:tcPr marL="48728" marR="48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819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00" y="152400"/>
            <a:ext cx="6477000" cy="3551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descr="https://encrypted-tbn1.gstatic.com/images?q=tbn:ANd9GcSs3VOvPsw3OEquaO9lLoaZa4teSOuHjWFMdQA_C6g-0R-PeUtX7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0" y="1600200"/>
            <a:ext cx="1524000" cy="198681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encrypted-tbn1.gstatic.com/images?q=tbn:ANd9GcQ2mSiibkw2mAUv6YnqM_X7vE3NX2ENbEbca1L43X9N7a9P-WJ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1600200"/>
            <a:ext cx="1524000" cy="198681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54100" y="44082"/>
            <a:ext cx="5029200" cy="2031325"/>
          </a:xfrm>
          <a:prstGeom prst="rect">
            <a:avLst/>
          </a:prstGeom>
          <a:noFill/>
        </p:spPr>
        <p:txBody>
          <a:bodyPr wrap="square" rtlCol="0">
            <a:spAutoFit/>
          </a:bodyPr>
          <a:lstStyle/>
          <a:p>
            <a:pPr algn="ctr"/>
            <a:r>
              <a:rPr lang="en-US" dirty="0" smtClean="0">
                <a:solidFill>
                  <a:schemeClr val="bg1"/>
                </a:solidFill>
              </a:rPr>
              <a:t>Kevin </a:t>
            </a:r>
            <a:r>
              <a:rPr lang="en-US" dirty="0" smtClean="0">
                <a:solidFill>
                  <a:schemeClr val="bg1"/>
                </a:solidFill>
              </a:rPr>
              <a:t>Bacon is an actor on the Fox television </a:t>
            </a:r>
            <a:r>
              <a:rPr lang="en-US" dirty="0" smtClean="0">
                <a:solidFill>
                  <a:schemeClr val="bg1"/>
                </a:solidFill>
              </a:rPr>
              <a:t>series </a:t>
            </a:r>
            <a:r>
              <a:rPr lang="en-US" i="1" dirty="0" smtClean="0">
                <a:solidFill>
                  <a:schemeClr val="bg1"/>
                </a:solidFill>
              </a:rPr>
              <a:t>The </a:t>
            </a:r>
            <a:r>
              <a:rPr lang="en-US" i="1" dirty="0" smtClean="0">
                <a:solidFill>
                  <a:schemeClr val="bg1"/>
                </a:solidFill>
              </a:rPr>
              <a:t>Following. </a:t>
            </a:r>
            <a:r>
              <a:rPr lang="en-US" dirty="0" smtClean="0">
                <a:solidFill>
                  <a:schemeClr val="bg1"/>
                </a:solidFill>
              </a:rPr>
              <a:t>Even though he has won many 	           awards,  he never got an Academy award </a:t>
            </a:r>
            <a:r>
              <a:rPr lang="en-US" dirty="0" smtClean="0">
                <a:solidFill>
                  <a:schemeClr val="bg1"/>
                </a:solidFill>
              </a:rPr>
              <a:t>  </a:t>
            </a:r>
            <a:r>
              <a:rPr lang="en-US" dirty="0" smtClean="0">
                <a:solidFill>
                  <a:schemeClr val="bg1"/>
                </a:solidFill>
              </a:rPr>
              <a:t>	           nomination, which ironically enough, </a:t>
            </a:r>
            <a:r>
              <a:rPr lang="en-US" dirty="0" smtClean="0">
                <a:solidFill>
                  <a:schemeClr val="bg1"/>
                </a:solidFill>
              </a:rPr>
              <a:t>earned him the </a:t>
            </a:r>
            <a:r>
              <a:rPr lang="en-US" dirty="0" smtClean="0">
                <a:solidFill>
                  <a:schemeClr val="bg1"/>
                </a:solidFill>
              </a:rPr>
              <a:t>title of the best actor to </a:t>
            </a:r>
            <a:r>
              <a:rPr lang="en-US" dirty="0" smtClean="0">
                <a:solidFill>
                  <a:schemeClr val="bg1"/>
                </a:solidFill>
              </a:rPr>
              <a:t>never receive </a:t>
            </a:r>
            <a:r>
              <a:rPr lang="en-US" dirty="0" smtClean="0">
                <a:solidFill>
                  <a:schemeClr val="bg1"/>
                </a:solidFill>
              </a:rPr>
              <a:t>an Academy award.</a:t>
            </a:r>
          </a:p>
          <a:p>
            <a:r>
              <a:rPr lang="en-US" dirty="0" smtClean="0">
                <a:solidFill>
                  <a:schemeClr val="bg1"/>
                </a:solidFill>
              </a:rPr>
              <a:t>                            </a:t>
            </a:r>
            <a:endParaRPr lang="en-US" dirty="0">
              <a:solidFill>
                <a:schemeClr val="bg1"/>
              </a:solidFill>
            </a:endParaRPr>
          </a:p>
        </p:txBody>
      </p:sp>
      <p:sp>
        <p:nvSpPr>
          <p:cNvPr id="3" name="TextBox 2"/>
          <p:cNvSpPr txBox="1"/>
          <p:nvPr/>
        </p:nvSpPr>
        <p:spPr>
          <a:xfrm>
            <a:off x="2108200" y="1692348"/>
            <a:ext cx="2590800" cy="2031325"/>
          </a:xfrm>
          <a:prstGeom prst="rect">
            <a:avLst/>
          </a:prstGeom>
          <a:noFill/>
        </p:spPr>
        <p:txBody>
          <a:bodyPr wrap="square" rtlCol="0">
            <a:spAutoFit/>
          </a:bodyPr>
          <a:lstStyle/>
          <a:p>
            <a:pPr algn="ctr"/>
            <a:r>
              <a:rPr lang="en-US" dirty="0">
                <a:solidFill>
                  <a:schemeClr val="bg1"/>
                </a:solidFill>
              </a:rPr>
              <a:t>Seth Green started acting at the </a:t>
            </a:r>
            <a:r>
              <a:rPr lang="en-US" dirty="0" smtClean="0">
                <a:solidFill>
                  <a:schemeClr val="bg1"/>
                </a:solidFill>
              </a:rPr>
              <a:t>age </a:t>
            </a:r>
            <a:r>
              <a:rPr lang="en-US" dirty="0">
                <a:solidFill>
                  <a:schemeClr val="bg1"/>
                </a:solidFill>
              </a:rPr>
              <a:t>of 8 and has been on screen almost non </a:t>
            </a:r>
            <a:r>
              <a:rPr lang="en-US" dirty="0" smtClean="0">
                <a:solidFill>
                  <a:schemeClr val="bg1"/>
                </a:solidFill>
              </a:rPr>
              <a:t>stop since </a:t>
            </a:r>
            <a:r>
              <a:rPr lang="en-US" dirty="0">
                <a:solidFill>
                  <a:schemeClr val="bg1"/>
                </a:solidFill>
              </a:rPr>
              <a:t>then. He is best known for his role in all 3 </a:t>
            </a:r>
            <a:r>
              <a:rPr lang="en-US" dirty="0" smtClean="0">
                <a:solidFill>
                  <a:schemeClr val="bg1"/>
                </a:solidFill>
              </a:rPr>
              <a:t>of the </a:t>
            </a:r>
            <a:r>
              <a:rPr lang="en-US" dirty="0">
                <a:solidFill>
                  <a:schemeClr val="bg1"/>
                </a:solidFill>
              </a:rPr>
              <a:t>Austin Powers movies. </a:t>
            </a:r>
          </a:p>
        </p:txBody>
      </p:sp>
    </p:spTree>
    <p:extLst>
      <p:ext uri="{BB962C8B-B14F-4D97-AF65-F5344CB8AC3E}">
        <p14:creationId xmlns:p14="http://schemas.microsoft.com/office/powerpoint/2010/main" val="366541684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69&quot;/&gt;&lt;/object&gt;&lt;object type=&quot;3&quot; unique_id=&quot;10005&quot;&gt;&lt;property id=&quot;20148&quot; value=&quot;5&quot;/&gt;&lt;property id=&quot;20300&quot; value=&quot;Slide 2&quot;/&gt;&lt;property id=&quot;20307&quot; value=&quot;256&quot;/&gt;&lt;/object&gt;&lt;object type=&quot;3&quot; unique_id=&quot;10006&quot;&gt;&lt;property id=&quot;20148&quot; value=&quot;5&quot;/&gt;&lt;property id=&quot;20300&quot; value=&quot;Slide 3&quot;/&gt;&lt;property id=&quot;20307&quot; value=&quot;257&quot;/&gt;&lt;/object&gt;&lt;object type=&quot;3&quot; unique_id=&quot;10007&quot;&gt;&lt;property id=&quot;20148&quot; value=&quot;5&quot;/&gt;&lt;property id=&quot;20300&quot; value=&quot;Slide 4&quot;/&gt;&lt;property id=&quot;20307&quot; value=&quot;258&quot;/&gt;&lt;/object&gt;&lt;object type=&quot;3&quot; unique_id=&quot;10008&quot;&gt;&lt;property id=&quot;20148&quot; value=&quot;5&quot;/&gt;&lt;property id=&quot;20300&quot; value=&quot;Slide 5&quot;/&gt;&lt;property id=&quot;20307&quot; value=&quot;259&quot;/&gt;&lt;/object&gt;&lt;object type=&quot;3&quot; unique_id=&quot;10009&quot;&gt;&lt;property id=&quot;20148&quot; value=&quot;5&quot;/&gt;&lt;property id=&quot;20300&quot; value=&quot;Slide 6&quot;/&gt;&lt;property id=&quot;20307&quot; value=&quot;260&quot;/&gt;&lt;/object&gt;&lt;object type=&quot;3&quot; unique_id=&quot;10010&quot;&gt;&lt;property id=&quot;20148&quot; value=&quot;5&quot;/&gt;&lt;property id=&quot;20300&quot; value=&quot;Slide 7&quot;/&gt;&lt;property id=&quot;20307&quot; value=&quot;261&quot;/&gt;&lt;/object&gt;&lt;object type=&quot;3&quot; unique_id=&quot;10011&quot;&gt;&lt;property id=&quot;20148&quot; value=&quot;5&quot;/&gt;&lt;property id=&quot;20300&quot; value=&quot;Slide 8&quot;/&gt;&lt;property id=&quot;20307&quot; value=&quot;262&quot;/&gt;&lt;/object&gt;&lt;object type=&quot;3&quot; unique_id=&quot;10012&quot;&gt;&lt;property id=&quot;20148&quot; value=&quot;5&quot;/&gt;&lt;property id=&quot;20300&quot; value=&quot;Slide 9&quot;/&gt;&lt;property id=&quot;20307&quot; value=&quot;263&quot;/&gt;&lt;/object&gt;&lt;object type=&quot;3&quot; unique_id=&quot;10013&quot;&gt;&lt;property id=&quot;20148&quot; value=&quot;5&quot;/&gt;&lt;property id=&quot;20300&quot; value=&quot;Slide 10&quot;/&gt;&lt;property id=&quot;20307&quot; value=&quot;264&quot;/&gt;&lt;/object&gt;&lt;object type=&quot;3&quot; unique_id=&quot;10014&quot;&gt;&lt;property id=&quot;20148&quot; value=&quot;5&quot;/&gt;&lt;property id=&quot;20300&quot; value=&quot;Slide 11&quot;/&gt;&lt;property id=&quot;20307&quot; value=&quot;265&quot;/&gt;&lt;/object&gt;&lt;object type=&quot;3&quot; unique_id=&quot;10015&quot;&gt;&lt;property id=&quot;20148&quot; value=&quot;5&quot;/&gt;&lt;property id=&quot;20300&quot; value=&quot;Slide 12&quot;/&gt;&lt;property id=&quot;20307&quot; value=&quot;266&quot;/&gt;&lt;/object&gt;&lt;object type=&quot;3&quot; unique_id=&quot;10016&quot;&gt;&lt;property id=&quot;20148&quot; value=&quot;5&quot;/&gt;&lt;property id=&quot;20300&quot; value=&quot;Slide 13&quot;/&gt;&lt;property id=&quot;20307&quot; value=&quot;267&quot;/&gt;&lt;/object&gt;&lt;object type=&quot;3&quot; unique_id=&quot;10017&quot;&gt;&lt;property id=&quot;20148&quot; value=&quot;5&quot;/&gt;&lt;property id=&quot;20300&quot; value=&quot;Slide 14&quot;/&gt;&lt;property id=&quot;20307&quot; value=&quot;268&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334</TotalTime>
  <Words>1534</Words>
  <Application>Microsoft Office PowerPoint</Application>
  <PresentationFormat>On-screen Show (4:3)</PresentationFormat>
  <Paragraphs>694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Bloomsburg University of Pennsylvania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Technology Support Services</dc:creator>
  <cp:lastModifiedBy>Bloomsburg University</cp:lastModifiedBy>
  <cp:revision>33</cp:revision>
  <dcterms:created xsi:type="dcterms:W3CDTF">2013-04-27T17:00:49Z</dcterms:created>
  <dcterms:modified xsi:type="dcterms:W3CDTF">2013-04-29T12:33:36Z</dcterms:modified>
</cp:coreProperties>
</file>